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1"/>
    <p:sldMasterId id="2147483987" r:id="rId2"/>
  </p:sldMasterIdLst>
  <p:notesMasterIdLst>
    <p:notesMasterId r:id="rId39"/>
  </p:notesMasterIdLst>
  <p:handoutMasterIdLst>
    <p:handoutMasterId r:id="rId40"/>
  </p:handoutMasterIdLst>
  <p:sldIdLst>
    <p:sldId id="256" r:id="rId3"/>
    <p:sldId id="330" r:id="rId4"/>
    <p:sldId id="331" r:id="rId5"/>
    <p:sldId id="326" r:id="rId6"/>
    <p:sldId id="327" r:id="rId7"/>
    <p:sldId id="328" r:id="rId8"/>
    <p:sldId id="329" r:id="rId9"/>
    <p:sldId id="286" r:id="rId10"/>
    <p:sldId id="289" r:id="rId11"/>
    <p:sldId id="291" r:id="rId12"/>
    <p:sldId id="296" r:id="rId13"/>
    <p:sldId id="293" r:id="rId14"/>
    <p:sldId id="297" r:id="rId15"/>
    <p:sldId id="294" r:id="rId16"/>
    <p:sldId id="303" r:id="rId17"/>
    <p:sldId id="304" r:id="rId18"/>
    <p:sldId id="305" r:id="rId19"/>
    <p:sldId id="295" r:id="rId20"/>
    <p:sldId id="290" r:id="rId21"/>
    <p:sldId id="292" r:id="rId22"/>
    <p:sldId id="316" r:id="rId23"/>
    <p:sldId id="317" r:id="rId24"/>
    <p:sldId id="318" r:id="rId25"/>
    <p:sldId id="312" r:id="rId26"/>
    <p:sldId id="306" r:id="rId27"/>
    <p:sldId id="313" r:id="rId28"/>
    <p:sldId id="314" r:id="rId29"/>
    <p:sldId id="315" r:id="rId30"/>
    <p:sldId id="319" r:id="rId31"/>
    <p:sldId id="307" r:id="rId32"/>
    <p:sldId id="320" r:id="rId33"/>
    <p:sldId id="321" r:id="rId34"/>
    <p:sldId id="322" r:id="rId35"/>
    <p:sldId id="323" r:id="rId36"/>
    <p:sldId id="325" r:id="rId37"/>
    <p:sldId id="30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D646"/>
    <a:srgbClr val="51D97B"/>
    <a:srgbClr val="FF5126"/>
    <a:srgbClr val="FFFFFF"/>
    <a:srgbClr val="FFFFCC"/>
    <a:srgbClr val="000000"/>
    <a:srgbClr val="F5B709"/>
    <a:srgbClr val="FF5D37"/>
    <a:srgbClr val="FCEDDA"/>
    <a:srgbClr val="B6D7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 autoAdjust="0"/>
    <p:restoredTop sz="94713" autoAdjust="0"/>
  </p:normalViewPr>
  <p:slideViewPr>
    <p:cSldViewPr>
      <p:cViewPr>
        <p:scale>
          <a:sx n="100" d="100"/>
          <a:sy n="100" d="100"/>
        </p:scale>
        <p:origin x="-852" y="402"/>
      </p:cViewPr>
      <p:guideLst>
        <p:guide orient="horz" pos="2160"/>
        <p:guide pos="2880"/>
        <p:guide pos="431"/>
        <p:guide pos="53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501-03\Desktop\&#46356;&#51088;&#51064;&#44592;&#54925;&#5436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</c:spPr>
          <c:invertIfNegative val="0"/>
          <c:dPt>
            <c:idx val="2"/>
            <c:invertIfNegative val="0"/>
            <c:bubble3D val="0"/>
            <c:spPr>
              <a:noFill/>
              <a:ln>
                <a:noFill/>
              </a:ln>
            </c:spPr>
          </c:dPt>
          <c:cat>
            <c:multiLvlStrRef>
              <c:f>Sheet1!$B$6:$C$33</c:f>
              <c:multiLvlStrCache>
                <c:ptCount val="28"/>
                <c:lvl>
                  <c:pt idx="0">
                    <c:v>사용자조사하기</c:v>
                  </c:pt>
                  <c:pt idx="1">
                    <c:v>사용자분석하기</c:v>
                  </c:pt>
                  <c:pt idx="2">
                    <c:v>UX전략도출</c:v>
                  </c:pt>
                  <c:pt idx="3">
                    <c:v>UI정보구조설계</c:v>
                  </c:pt>
                  <c:pt idx="4">
                    <c:v>워크플로우제작</c:v>
                  </c:pt>
                  <c:pt idx="5">
                    <c:v>네비게이션설계</c:v>
                  </c:pt>
                  <c:pt idx="6">
                    <c:v>디자인콘셉트수립</c:v>
                  </c:pt>
                  <c:pt idx="7">
                    <c:v>스타일가이드제작</c:v>
                  </c:pt>
                  <c:pt idx="8">
                    <c:v>시안디자인</c:v>
                  </c:pt>
                  <c:pt idx="9">
                    <c:v>콘텐츠구현하기</c:v>
                  </c:pt>
                  <c:pt idx="10">
                    <c:v>기능요소구현</c:v>
                  </c:pt>
                  <c:pt idx="11">
                    <c:v>개발요소구현</c:v>
                  </c:pt>
                  <c:pt idx="12">
                    <c:v>콘텐츠구성</c:v>
                  </c:pt>
                  <c:pt idx="13">
                    <c:v>기능요소활용</c:v>
                  </c:pt>
                  <c:pt idx="14">
                    <c:v>개발요소협업</c:v>
                  </c:pt>
                  <c:pt idx="15">
                    <c:v>심미적디자인요소수정보완</c:v>
                  </c:pt>
                  <c:pt idx="16">
                    <c:v>콘텐츠사용성수정보완</c:v>
                  </c:pt>
                  <c:pt idx="17">
                    <c:v>매체기능적요소수정</c:v>
                  </c:pt>
                  <c:pt idx="18">
                    <c:v>테스트계획수립하기</c:v>
                  </c:pt>
                  <c:pt idx="19">
                    <c:v>디버깅/테스트하기</c:v>
                  </c:pt>
                  <c:pt idx="20">
                    <c:v>앱등록</c:v>
                  </c:pt>
                  <c:pt idx="21">
                    <c:v>프로그래밍계획수립</c:v>
                  </c:pt>
                  <c:pt idx="22">
                    <c:v>프로그래밍연동</c:v>
                  </c:pt>
                  <c:pt idx="23">
                    <c:v>멀티미디어연동</c:v>
                  </c:pt>
                  <c:pt idx="24">
                    <c:v>산출물작성</c:v>
                  </c:pt>
                  <c:pt idx="25">
                    <c:v>유지보수</c:v>
                  </c:pt>
                  <c:pt idx="26">
                    <c:v>고객관리</c:v>
                  </c:pt>
                  <c:pt idx="27">
                    <c:v>저작권관리</c:v>
                  </c:pt>
                </c:lvl>
                <c:lvl>
                  <c:pt idx="0">
                    <c:v>UX/UI전략수립</c:v>
                  </c:pt>
                  <c:pt idx="3">
                    <c:v>UI디자인</c:v>
                  </c:pt>
                  <c:pt idx="6">
                    <c:v>GUI디자인</c:v>
                  </c:pt>
                  <c:pt idx="9">
                    <c:v>구현</c:v>
                  </c:pt>
                  <c:pt idx="12">
                    <c:v>구현응용</c:v>
                  </c:pt>
                  <c:pt idx="15">
                    <c:v>수정보완</c:v>
                  </c:pt>
                  <c:pt idx="18">
                    <c:v>디바이스최적화하기</c:v>
                  </c:pt>
                  <c:pt idx="21">
                    <c:v>앱프로그래밍</c:v>
                  </c:pt>
                  <c:pt idx="25">
                    <c:v>서비스운영</c:v>
                  </c:pt>
                </c:lvl>
              </c:multiLvlStrCache>
            </c:multiLvlStrRef>
          </c:cat>
          <c:val>
            <c:numRef>
              <c:f>Sheet1!$D$6:$D$33</c:f>
              <c:numCache>
                <c:formatCode>m/d/yyyy</c:formatCode>
                <c:ptCount val="28"/>
                <c:pt idx="0">
                  <c:v>43038</c:v>
                </c:pt>
                <c:pt idx="1">
                  <c:v>43053</c:v>
                </c:pt>
                <c:pt idx="2">
                  <c:v>43074</c:v>
                </c:pt>
                <c:pt idx="3">
                  <c:v>43096</c:v>
                </c:pt>
                <c:pt idx="4">
                  <c:v>43112</c:v>
                </c:pt>
                <c:pt idx="5">
                  <c:v>43125</c:v>
                </c:pt>
                <c:pt idx="6">
                  <c:v>43041</c:v>
                </c:pt>
                <c:pt idx="7">
                  <c:v>43049</c:v>
                </c:pt>
                <c:pt idx="8">
                  <c:v>43069</c:v>
                </c:pt>
                <c:pt idx="9">
                  <c:v>43084</c:v>
                </c:pt>
                <c:pt idx="10">
                  <c:v>43091</c:v>
                </c:pt>
                <c:pt idx="11">
                  <c:v>43098</c:v>
                </c:pt>
                <c:pt idx="12">
                  <c:v>43105</c:v>
                </c:pt>
                <c:pt idx="13">
                  <c:v>43112</c:v>
                </c:pt>
                <c:pt idx="14">
                  <c:v>43125</c:v>
                </c:pt>
                <c:pt idx="15">
                  <c:v>43132</c:v>
                </c:pt>
                <c:pt idx="16">
                  <c:v>43139</c:v>
                </c:pt>
                <c:pt idx="17">
                  <c:v>43154</c:v>
                </c:pt>
                <c:pt idx="18">
                  <c:v>43095</c:v>
                </c:pt>
                <c:pt idx="19">
                  <c:v>43109</c:v>
                </c:pt>
                <c:pt idx="20">
                  <c:v>43131</c:v>
                </c:pt>
                <c:pt idx="21">
                  <c:v>43144</c:v>
                </c:pt>
                <c:pt idx="22">
                  <c:v>43150</c:v>
                </c:pt>
                <c:pt idx="23">
                  <c:v>43159</c:v>
                </c:pt>
                <c:pt idx="24">
                  <c:v>43172</c:v>
                </c:pt>
                <c:pt idx="25">
                  <c:v>43175</c:v>
                </c:pt>
                <c:pt idx="26">
                  <c:v>43179</c:v>
                </c:pt>
                <c:pt idx="27">
                  <c:v>43181</c:v>
                </c:pt>
              </c:numCache>
            </c:numRef>
          </c:val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기간</c:v>
                </c:pt>
              </c:strCache>
            </c:strRef>
          </c:tx>
          <c:spPr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Lbls>
            <c:dLbl>
              <c:idx val="1"/>
              <c:layout/>
              <c:tx>
                <c:rich>
                  <a:bodyPr/>
                  <a:lstStyle/>
                  <a:p>
                    <a:pPr>
                      <a:defRPr>
                        <a:solidFill>
                          <a:schemeClr val="tx1"/>
                        </a:solidFill>
                      </a:defRPr>
                    </a:pPr>
                    <a:r>
                      <a:rPr lang="en-US" altLang="en-US" b="1">
                        <a:solidFill>
                          <a:schemeClr val="tx1"/>
                        </a:solidFill>
                      </a:rPr>
                      <a:t>22</a:t>
                    </a:r>
                    <a:endParaRPr lang="en-US" altLang="en-US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Sheet1!$B$6:$C$33</c:f>
              <c:multiLvlStrCache>
                <c:ptCount val="28"/>
                <c:lvl>
                  <c:pt idx="0">
                    <c:v>사용자조사하기</c:v>
                  </c:pt>
                  <c:pt idx="1">
                    <c:v>사용자분석하기</c:v>
                  </c:pt>
                  <c:pt idx="2">
                    <c:v>UX전략도출</c:v>
                  </c:pt>
                  <c:pt idx="3">
                    <c:v>UI정보구조설계</c:v>
                  </c:pt>
                  <c:pt idx="4">
                    <c:v>워크플로우제작</c:v>
                  </c:pt>
                  <c:pt idx="5">
                    <c:v>네비게이션설계</c:v>
                  </c:pt>
                  <c:pt idx="6">
                    <c:v>디자인콘셉트수립</c:v>
                  </c:pt>
                  <c:pt idx="7">
                    <c:v>스타일가이드제작</c:v>
                  </c:pt>
                  <c:pt idx="8">
                    <c:v>시안디자인</c:v>
                  </c:pt>
                  <c:pt idx="9">
                    <c:v>콘텐츠구현하기</c:v>
                  </c:pt>
                  <c:pt idx="10">
                    <c:v>기능요소구현</c:v>
                  </c:pt>
                  <c:pt idx="11">
                    <c:v>개발요소구현</c:v>
                  </c:pt>
                  <c:pt idx="12">
                    <c:v>콘텐츠구성</c:v>
                  </c:pt>
                  <c:pt idx="13">
                    <c:v>기능요소활용</c:v>
                  </c:pt>
                  <c:pt idx="14">
                    <c:v>개발요소협업</c:v>
                  </c:pt>
                  <c:pt idx="15">
                    <c:v>심미적디자인요소수정보완</c:v>
                  </c:pt>
                  <c:pt idx="16">
                    <c:v>콘텐츠사용성수정보완</c:v>
                  </c:pt>
                  <c:pt idx="17">
                    <c:v>매체기능적요소수정</c:v>
                  </c:pt>
                  <c:pt idx="18">
                    <c:v>테스트계획수립하기</c:v>
                  </c:pt>
                  <c:pt idx="19">
                    <c:v>디버깅/테스트하기</c:v>
                  </c:pt>
                  <c:pt idx="20">
                    <c:v>앱등록</c:v>
                  </c:pt>
                  <c:pt idx="21">
                    <c:v>프로그래밍계획수립</c:v>
                  </c:pt>
                  <c:pt idx="22">
                    <c:v>프로그래밍연동</c:v>
                  </c:pt>
                  <c:pt idx="23">
                    <c:v>멀티미디어연동</c:v>
                  </c:pt>
                  <c:pt idx="24">
                    <c:v>산출물작성</c:v>
                  </c:pt>
                  <c:pt idx="25">
                    <c:v>유지보수</c:v>
                  </c:pt>
                  <c:pt idx="26">
                    <c:v>고객관리</c:v>
                  </c:pt>
                  <c:pt idx="27">
                    <c:v>저작권관리</c:v>
                  </c:pt>
                </c:lvl>
                <c:lvl>
                  <c:pt idx="0">
                    <c:v>UX/UI전략수립</c:v>
                  </c:pt>
                  <c:pt idx="3">
                    <c:v>UI디자인</c:v>
                  </c:pt>
                  <c:pt idx="6">
                    <c:v>GUI디자인</c:v>
                  </c:pt>
                  <c:pt idx="9">
                    <c:v>구현</c:v>
                  </c:pt>
                  <c:pt idx="12">
                    <c:v>구현응용</c:v>
                  </c:pt>
                  <c:pt idx="15">
                    <c:v>수정보완</c:v>
                  </c:pt>
                  <c:pt idx="18">
                    <c:v>디바이스최적화하기</c:v>
                  </c:pt>
                  <c:pt idx="21">
                    <c:v>앱프로그래밍</c:v>
                  </c:pt>
                  <c:pt idx="25">
                    <c:v>서비스운영</c:v>
                  </c:pt>
                </c:lvl>
              </c:multiLvlStrCache>
            </c:multiLvlStrRef>
          </c:cat>
          <c:val>
            <c:numRef>
              <c:f>Sheet1!$E$6:$E$33</c:f>
              <c:numCache>
                <c:formatCode>General</c:formatCode>
                <c:ptCount val="28"/>
                <c:pt idx="0">
                  <c:v>15</c:v>
                </c:pt>
                <c:pt idx="1">
                  <c:v>22</c:v>
                </c:pt>
                <c:pt idx="2">
                  <c:v>23</c:v>
                </c:pt>
                <c:pt idx="3">
                  <c:v>16</c:v>
                </c:pt>
                <c:pt idx="4">
                  <c:v>14</c:v>
                </c:pt>
                <c:pt idx="5">
                  <c:v>19</c:v>
                </c:pt>
                <c:pt idx="6">
                  <c:v>8</c:v>
                </c:pt>
                <c:pt idx="7">
                  <c:v>21</c:v>
                </c:pt>
                <c:pt idx="8">
                  <c:v>16</c:v>
                </c:pt>
                <c:pt idx="9">
                  <c:v>8</c:v>
                </c:pt>
                <c:pt idx="10">
                  <c:v>7</c:v>
                </c:pt>
                <c:pt idx="11">
                  <c:v>8</c:v>
                </c:pt>
                <c:pt idx="12">
                  <c:v>8</c:v>
                </c:pt>
                <c:pt idx="13">
                  <c:v>14</c:v>
                </c:pt>
                <c:pt idx="14">
                  <c:v>8</c:v>
                </c:pt>
                <c:pt idx="15">
                  <c:v>8</c:v>
                </c:pt>
                <c:pt idx="16">
                  <c:v>16</c:v>
                </c:pt>
                <c:pt idx="17">
                  <c:v>15</c:v>
                </c:pt>
                <c:pt idx="18">
                  <c:v>15</c:v>
                </c:pt>
                <c:pt idx="19">
                  <c:v>23</c:v>
                </c:pt>
                <c:pt idx="20">
                  <c:v>14</c:v>
                </c:pt>
                <c:pt idx="21">
                  <c:v>7</c:v>
                </c:pt>
                <c:pt idx="22">
                  <c:v>10</c:v>
                </c:pt>
                <c:pt idx="23">
                  <c:v>14</c:v>
                </c:pt>
                <c:pt idx="24">
                  <c:v>4</c:v>
                </c:pt>
                <c:pt idx="25">
                  <c:v>5</c:v>
                </c:pt>
                <c:pt idx="26">
                  <c:v>3</c:v>
                </c:pt>
                <c:pt idx="27">
                  <c:v>6</c:v>
                </c:pt>
              </c:numCache>
            </c:numRef>
          </c:val>
        </c:ser>
        <c:ser>
          <c:idx val="2"/>
          <c:order val="2"/>
          <c:tx>
            <c:strRef>
              <c:f>Sheet1!$F$2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</c:spPr>
          <c:invertIfNegative val="0"/>
          <c:cat>
            <c:multiLvlStrRef>
              <c:f>Sheet1!$B$6:$C$33</c:f>
              <c:multiLvlStrCache>
                <c:ptCount val="28"/>
                <c:lvl>
                  <c:pt idx="0">
                    <c:v>사용자조사하기</c:v>
                  </c:pt>
                  <c:pt idx="1">
                    <c:v>사용자분석하기</c:v>
                  </c:pt>
                  <c:pt idx="2">
                    <c:v>UX전략도출</c:v>
                  </c:pt>
                  <c:pt idx="3">
                    <c:v>UI정보구조설계</c:v>
                  </c:pt>
                  <c:pt idx="4">
                    <c:v>워크플로우제작</c:v>
                  </c:pt>
                  <c:pt idx="5">
                    <c:v>네비게이션설계</c:v>
                  </c:pt>
                  <c:pt idx="6">
                    <c:v>디자인콘셉트수립</c:v>
                  </c:pt>
                  <c:pt idx="7">
                    <c:v>스타일가이드제작</c:v>
                  </c:pt>
                  <c:pt idx="8">
                    <c:v>시안디자인</c:v>
                  </c:pt>
                  <c:pt idx="9">
                    <c:v>콘텐츠구현하기</c:v>
                  </c:pt>
                  <c:pt idx="10">
                    <c:v>기능요소구현</c:v>
                  </c:pt>
                  <c:pt idx="11">
                    <c:v>개발요소구현</c:v>
                  </c:pt>
                  <c:pt idx="12">
                    <c:v>콘텐츠구성</c:v>
                  </c:pt>
                  <c:pt idx="13">
                    <c:v>기능요소활용</c:v>
                  </c:pt>
                  <c:pt idx="14">
                    <c:v>개발요소협업</c:v>
                  </c:pt>
                  <c:pt idx="15">
                    <c:v>심미적디자인요소수정보완</c:v>
                  </c:pt>
                  <c:pt idx="16">
                    <c:v>콘텐츠사용성수정보완</c:v>
                  </c:pt>
                  <c:pt idx="17">
                    <c:v>매체기능적요소수정</c:v>
                  </c:pt>
                  <c:pt idx="18">
                    <c:v>테스트계획수립하기</c:v>
                  </c:pt>
                  <c:pt idx="19">
                    <c:v>디버깅/테스트하기</c:v>
                  </c:pt>
                  <c:pt idx="20">
                    <c:v>앱등록</c:v>
                  </c:pt>
                  <c:pt idx="21">
                    <c:v>프로그래밍계획수립</c:v>
                  </c:pt>
                  <c:pt idx="22">
                    <c:v>프로그래밍연동</c:v>
                  </c:pt>
                  <c:pt idx="23">
                    <c:v>멀티미디어연동</c:v>
                  </c:pt>
                  <c:pt idx="24">
                    <c:v>산출물작성</c:v>
                  </c:pt>
                  <c:pt idx="25">
                    <c:v>유지보수</c:v>
                  </c:pt>
                  <c:pt idx="26">
                    <c:v>고객관리</c:v>
                  </c:pt>
                  <c:pt idx="27">
                    <c:v>저작권관리</c:v>
                  </c:pt>
                </c:lvl>
                <c:lvl>
                  <c:pt idx="0">
                    <c:v>UX/UI전략수립</c:v>
                  </c:pt>
                  <c:pt idx="3">
                    <c:v>UI디자인</c:v>
                  </c:pt>
                  <c:pt idx="6">
                    <c:v>GUI디자인</c:v>
                  </c:pt>
                  <c:pt idx="9">
                    <c:v>구현</c:v>
                  </c:pt>
                  <c:pt idx="12">
                    <c:v>구현응용</c:v>
                  </c:pt>
                  <c:pt idx="15">
                    <c:v>수정보완</c:v>
                  </c:pt>
                  <c:pt idx="18">
                    <c:v>디바이스최적화하기</c:v>
                  </c:pt>
                  <c:pt idx="21">
                    <c:v>앱프로그래밍</c:v>
                  </c:pt>
                  <c:pt idx="25">
                    <c:v>서비스운영</c:v>
                  </c:pt>
                </c:lvl>
              </c:multiLvlStrCache>
            </c:multiLvlStrRef>
          </c:cat>
          <c:val>
            <c:numRef>
              <c:f>Sheet1!$F$6:$F$33</c:f>
              <c:numCache>
                <c:formatCode>m/d/yyyy</c:formatCode>
                <c:ptCount val="28"/>
                <c:pt idx="0">
                  <c:v>43052</c:v>
                </c:pt>
                <c:pt idx="1">
                  <c:v>43074</c:v>
                </c:pt>
                <c:pt idx="2">
                  <c:v>43096</c:v>
                </c:pt>
                <c:pt idx="3">
                  <c:v>43111</c:v>
                </c:pt>
                <c:pt idx="4">
                  <c:v>43125</c:v>
                </c:pt>
                <c:pt idx="5">
                  <c:v>43143</c:v>
                </c:pt>
                <c:pt idx="6">
                  <c:v>43048</c:v>
                </c:pt>
                <c:pt idx="7">
                  <c:v>43069</c:v>
                </c:pt>
                <c:pt idx="8">
                  <c:v>43084</c:v>
                </c:pt>
                <c:pt idx="9">
                  <c:v>43091</c:v>
                </c:pt>
                <c:pt idx="10">
                  <c:v>43097</c:v>
                </c:pt>
                <c:pt idx="11">
                  <c:v>43105</c:v>
                </c:pt>
                <c:pt idx="12">
                  <c:v>43112</c:v>
                </c:pt>
                <c:pt idx="13">
                  <c:v>43125</c:v>
                </c:pt>
                <c:pt idx="14">
                  <c:v>43132</c:v>
                </c:pt>
                <c:pt idx="15">
                  <c:v>43139</c:v>
                </c:pt>
                <c:pt idx="16">
                  <c:v>43154</c:v>
                </c:pt>
                <c:pt idx="17">
                  <c:v>43168</c:v>
                </c:pt>
                <c:pt idx="18">
                  <c:v>43109</c:v>
                </c:pt>
                <c:pt idx="19">
                  <c:v>43131</c:v>
                </c:pt>
                <c:pt idx="20">
                  <c:v>43144</c:v>
                </c:pt>
                <c:pt idx="21">
                  <c:v>43150</c:v>
                </c:pt>
                <c:pt idx="22">
                  <c:v>43159</c:v>
                </c:pt>
                <c:pt idx="23">
                  <c:v>43172</c:v>
                </c:pt>
                <c:pt idx="24">
                  <c:v>43175</c:v>
                </c:pt>
                <c:pt idx="25">
                  <c:v>43179</c:v>
                </c:pt>
                <c:pt idx="26">
                  <c:v>43181</c:v>
                </c:pt>
                <c:pt idx="27">
                  <c:v>43186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89040512"/>
        <c:axId val="189042048"/>
      </c:barChart>
      <c:catAx>
        <c:axId val="189040512"/>
        <c:scaling>
          <c:orientation val="maxMin"/>
        </c:scaling>
        <c:delete val="0"/>
        <c:axPos val="l"/>
        <c:majorGridlines>
          <c:spPr>
            <a:ln>
              <a:gradFill flip="none"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</a:ln>
          <a:effectLst/>
        </c:spPr>
        <c:crossAx val="189042048"/>
        <c:crosses val="autoZero"/>
        <c:auto val="1"/>
        <c:lblAlgn val="ctr"/>
        <c:lblOffset val="100"/>
        <c:noMultiLvlLbl val="0"/>
      </c:catAx>
      <c:valAx>
        <c:axId val="189042048"/>
        <c:scaling>
          <c:orientation val="minMax"/>
          <c:max val="43187"/>
          <c:min val="43038"/>
        </c:scaling>
        <c:delete val="0"/>
        <c:axPos val="t"/>
        <c:majorGridlines/>
        <c:numFmt formatCode="m/d" sourceLinked="0"/>
        <c:majorTickMark val="out"/>
        <c:minorTickMark val="none"/>
        <c:tickLblPos val="nextTo"/>
        <c:spPr>
          <a:noFill/>
        </c:spPr>
        <c:crossAx val="189040512"/>
        <c:crosses val="autoZero"/>
        <c:crossBetween val="between"/>
        <c:majorUnit val="10"/>
      </c:valAx>
    </c:plotArea>
    <c:plotVisOnly val="1"/>
    <c:dispBlanksAs val="gap"/>
    <c:showDLblsOverMax val="0"/>
  </c:chart>
  <c:txPr>
    <a:bodyPr/>
    <a:lstStyle/>
    <a:p>
      <a:pPr>
        <a:defRPr sz="800">
          <a:solidFill>
            <a:schemeClr val="accent1"/>
          </a:solidFill>
        </a:defRPr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B3C24B-E891-4C4D-A3B5-E217D733B888}" type="doc">
      <dgm:prSet loTypeId="urn:microsoft.com/office/officeart/2005/8/layout/venn1" loCatId="relationship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E77CAA81-67A0-4EF4-832C-AF64E8B7A6F2}">
      <dgm:prSet phldrT="[텍스트]"/>
      <dgm:spPr/>
      <dgm:t>
        <a:bodyPr/>
        <a:lstStyle/>
        <a:p>
          <a:pPr algn="ctr" latinLnBrk="1"/>
          <a:r>
            <a:rPr lang="ko-KR" altLang="en-US" b="1" cap="none" spc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rPr>
            <a:t>단순화</a:t>
          </a:r>
          <a:endParaRPr lang="ko-KR" altLang="en-US" b="1" cap="none" spc="0" dirty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  <a:latin typeface="HY동녘B" panose="02030600000101010101" pitchFamily="18" charset="-127"/>
            <a:ea typeface="HY동녘B" panose="02030600000101010101" pitchFamily="18" charset="-127"/>
          </a:endParaRPr>
        </a:p>
      </dgm:t>
    </dgm:pt>
    <dgm:pt modelId="{1532015C-F65E-4BD4-A829-FBFD5E7F1106}" type="parTrans" cxnId="{FAA95CF3-80EB-4FF6-ADD7-8BFF0A075346}">
      <dgm:prSet/>
      <dgm:spPr/>
      <dgm:t>
        <a:bodyPr/>
        <a:lstStyle/>
        <a:p>
          <a:pPr algn="ctr" latinLnBrk="1"/>
          <a:endParaRPr lang="ko-KR" altLang="en-US"/>
        </a:p>
      </dgm:t>
    </dgm:pt>
    <dgm:pt modelId="{DFFB43EF-0738-4A76-A37D-7475CBA4AF6F}" type="sibTrans" cxnId="{FAA95CF3-80EB-4FF6-ADD7-8BFF0A075346}">
      <dgm:prSet/>
      <dgm:spPr/>
      <dgm:t>
        <a:bodyPr/>
        <a:lstStyle/>
        <a:p>
          <a:pPr algn="ctr" latinLnBrk="1"/>
          <a:endParaRPr lang="ko-KR" altLang="en-US"/>
        </a:p>
      </dgm:t>
    </dgm:pt>
    <dgm:pt modelId="{76816474-35F1-4593-BDD7-A098A44F85CB}">
      <dgm:prSet phldrT="[텍스트]"/>
      <dgm:spPr/>
      <dgm:t>
        <a:bodyPr/>
        <a:lstStyle/>
        <a:p>
          <a:pPr algn="ctr" latinLnBrk="1"/>
          <a:r>
            <a:rPr lang="ko-KR" altLang="en-US" b="1" cap="none" spc="0" dirty="0" err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HY동녘B" panose="02030600000101010101" pitchFamily="18" charset="-127"/>
              <a:ea typeface="HY동녘B" panose="02030600000101010101" pitchFamily="18" charset="-127"/>
            </a:rPr>
            <a:t>접근성</a:t>
          </a:r>
          <a:endParaRPr lang="ko-KR" altLang="en-US" b="1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accent1">
                <a:satMod val="200000"/>
                <a:tint val="3000"/>
              </a:schemeClr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  <a:latin typeface="HY동녘B" panose="02030600000101010101" pitchFamily="18" charset="-127"/>
            <a:ea typeface="HY동녘B" panose="02030600000101010101" pitchFamily="18" charset="-127"/>
          </a:endParaRPr>
        </a:p>
      </dgm:t>
    </dgm:pt>
    <dgm:pt modelId="{32C9AC90-3AEB-4FBE-B330-185FB67BB6F7}" type="parTrans" cxnId="{43019B35-684B-44C7-9A3C-05E001BC40E1}">
      <dgm:prSet/>
      <dgm:spPr/>
      <dgm:t>
        <a:bodyPr/>
        <a:lstStyle/>
        <a:p>
          <a:pPr algn="ctr" latinLnBrk="1"/>
          <a:endParaRPr lang="ko-KR" altLang="en-US"/>
        </a:p>
      </dgm:t>
    </dgm:pt>
    <dgm:pt modelId="{E142520F-92BA-453E-A4F6-FEEF9B99D8D6}" type="sibTrans" cxnId="{43019B35-684B-44C7-9A3C-05E001BC40E1}">
      <dgm:prSet/>
      <dgm:spPr/>
      <dgm:t>
        <a:bodyPr/>
        <a:lstStyle/>
        <a:p>
          <a:pPr algn="ctr" latinLnBrk="1"/>
          <a:endParaRPr lang="ko-KR" altLang="en-US"/>
        </a:p>
      </dgm:t>
    </dgm:pt>
    <dgm:pt modelId="{838A892C-FA22-4FE9-BA44-912912FE7428}" type="pres">
      <dgm:prSet presAssocID="{53B3C24B-E891-4C4D-A3B5-E217D733B888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1B2B73-D94C-4ECD-BBED-5638F1DA4582}" type="pres">
      <dgm:prSet presAssocID="{E77CAA81-67A0-4EF4-832C-AF64E8B7A6F2}" presName="circ1" presStyleLbl="venn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068B591-C465-4E82-8BD9-1E4A488B4C36}" type="pres">
      <dgm:prSet presAssocID="{E77CAA81-67A0-4EF4-832C-AF64E8B7A6F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04E31B-736C-4857-BC9D-A839B944C3F9}" type="pres">
      <dgm:prSet presAssocID="{76816474-35F1-4593-BDD7-A098A44F85CB}" presName="circ2" presStyleLbl="venn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8FB6037-15E4-4A2A-8519-BA7284BDF3E5}" type="pres">
      <dgm:prSet presAssocID="{76816474-35F1-4593-BDD7-A098A44F85C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5CD3D95-C113-43AD-8FAC-BA404012CB78}" type="presOf" srcId="{E77CAA81-67A0-4EF4-832C-AF64E8B7A6F2}" destId="{3068B591-C465-4E82-8BD9-1E4A488B4C36}" srcOrd="1" destOrd="0" presId="urn:microsoft.com/office/officeart/2005/8/layout/venn1"/>
    <dgm:cxn modelId="{43019B35-684B-44C7-9A3C-05E001BC40E1}" srcId="{53B3C24B-E891-4C4D-A3B5-E217D733B888}" destId="{76816474-35F1-4593-BDD7-A098A44F85CB}" srcOrd="1" destOrd="0" parTransId="{32C9AC90-3AEB-4FBE-B330-185FB67BB6F7}" sibTransId="{E142520F-92BA-453E-A4F6-FEEF9B99D8D6}"/>
    <dgm:cxn modelId="{2E8008F7-31A4-432D-8C84-AAE65562CBE9}" type="presOf" srcId="{E77CAA81-67A0-4EF4-832C-AF64E8B7A6F2}" destId="{871B2B73-D94C-4ECD-BBED-5638F1DA4582}" srcOrd="0" destOrd="0" presId="urn:microsoft.com/office/officeart/2005/8/layout/venn1"/>
    <dgm:cxn modelId="{0F11A705-8CDC-4EAA-8FD3-9E2782B29454}" type="presOf" srcId="{53B3C24B-E891-4C4D-A3B5-E217D733B888}" destId="{838A892C-FA22-4FE9-BA44-912912FE7428}" srcOrd="0" destOrd="0" presId="urn:microsoft.com/office/officeart/2005/8/layout/venn1"/>
    <dgm:cxn modelId="{7387270E-9140-45DB-A418-829976C36F0C}" type="presOf" srcId="{76816474-35F1-4593-BDD7-A098A44F85CB}" destId="{D8FB6037-15E4-4A2A-8519-BA7284BDF3E5}" srcOrd="1" destOrd="0" presId="urn:microsoft.com/office/officeart/2005/8/layout/venn1"/>
    <dgm:cxn modelId="{DF264B74-F883-49F5-B492-615B3B5F6EAA}" type="presOf" srcId="{76816474-35F1-4593-BDD7-A098A44F85CB}" destId="{B804E31B-736C-4857-BC9D-A839B944C3F9}" srcOrd="0" destOrd="0" presId="urn:microsoft.com/office/officeart/2005/8/layout/venn1"/>
    <dgm:cxn modelId="{FAA95CF3-80EB-4FF6-ADD7-8BFF0A075346}" srcId="{53B3C24B-E891-4C4D-A3B5-E217D733B888}" destId="{E77CAA81-67A0-4EF4-832C-AF64E8B7A6F2}" srcOrd="0" destOrd="0" parTransId="{1532015C-F65E-4BD4-A829-FBFD5E7F1106}" sibTransId="{DFFB43EF-0738-4A76-A37D-7475CBA4AF6F}"/>
    <dgm:cxn modelId="{9C40580F-A4E2-432F-A0DB-EEFB4D28CCD1}" type="presParOf" srcId="{838A892C-FA22-4FE9-BA44-912912FE7428}" destId="{871B2B73-D94C-4ECD-BBED-5638F1DA4582}" srcOrd="0" destOrd="0" presId="urn:microsoft.com/office/officeart/2005/8/layout/venn1"/>
    <dgm:cxn modelId="{44C5FE26-68C5-42C1-804C-88B30D63413B}" type="presParOf" srcId="{838A892C-FA22-4FE9-BA44-912912FE7428}" destId="{3068B591-C465-4E82-8BD9-1E4A488B4C36}" srcOrd="1" destOrd="0" presId="urn:microsoft.com/office/officeart/2005/8/layout/venn1"/>
    <dgm:cxn modelId="{F4A77914-0E02-4E92-89E6-8E06214AF30B}" type="presParOf" srcId="{838A892C-FA22-4FE9-BA44-912912FE7428}" destId="{B804E31B-736C-4857-BC9D-A839B944C3F9}" srcOrd="2" destOrd="0" presId="urn:microsoft.com/office/officeart/2005/8/layout/venn1"/>
    <dgm:cxn modelId="{64BA9096-82A2-4E3A-891A-52C46EFE5978}" type="presParOf" srcId="{838A892C-FA22-4FE9-BA44-912912FE7428}" destId="{D8FB6037-15E4-4A2A-8519-BA7284BDF3E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B2B73-D94C-4ECD-BBED-5638F1DA4582}">
      <dsp:nvSpPr>
        <dsp:cNvPr id="0" name=""/>
        <dsp:cNvSpPr/>
      </dsp:nvSpPr>
      <dsp:spPr>
        <a:xfrm>
          <a:off x="147436" y="205729"/>
          <a:ext cx="3636764" cy="363676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b="1" kern="1200" cap="none" spc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rPr>
            <a:t>단순화</a:t>
          </a:r>
          <a:endParaRPr lang="ko-KR" altLang="en-US" sz="6500" b="1" kern="1200" cap="none" spc="0" dirty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  <a:latin typeface="HY동녘B" panose="02030600000101010101" pitchFamily="18" charset="-127"/>
            <a:ea typeface="HY동녘B" panose="02030600000101010101" pitchFamily="18" charset="-127"/>
          </a:endParaRPr>
        </a:p>
      </dsp:txBody>
      <dsp:txXfrm>
        <a:off x="655272" y="634582"/>
        <a:ext cx="2096872" cy="2779058"/>
      </dsp:txXfrm>
    </dsp:sp>
    <dsp:sp modelId="{B804E31B-736C-4857-BC9D-A839B944C3F9}">
      <dsp:nvSpPr>
        <dsp:cNvPr id="0" name=""/>
        <dsp:cNvSpPr/>
      </dsp:nvSpPr>
      <dsp:spPr>
        <a:xfrm>
          <a:off x="2768527" y="205729"/>
          <a:ext cx="3636764" cy="3636764"/>
        </a:xfrm>
        <a:prstGeom prst="ellipse">
          <a:avLst/>
        </a:prstGeom>
        <a:solidFill>
          <a:schemeClr val="accent4">
            <a:alpha val="50000"/>
            <a:hueOff val="-4464770"/>
            <a:satOff val="26899"/>
            <a:lumOff val="215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b="1" kern="1200" cap="none" spc="0" dirty="0" err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HY동녘B" panose="02030600000101010101" pitchFamily="18" charset="-127"/>
              <a:ea typeface="HY동녘B" panose="02030600000101010101" pitchFamily="18" charset="-127"/>
            </a:rPr>
            <a:t>접근성</a:t>
          </a:r>
          <a:endParaRPr lang="ko-KR" altLang="en-US" sz="6500" b="1" kern="1200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accent1">
                <a:satMod val="200000"/>
                <a:tint val="3000"/>
              </a:schemeClr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  <a:latin typeface="HY동녘B" panose="02030600000101010101" pitchFamily="18" charset="-127"/>
            <a:ea typeface="HY동녘B" panose="02030600000101010101" pitchFamily="18" charset="-127"/>
          </a:endParaRPr>
        </a:p>
      </dsp:txBody>
      <dsp:txXfrm>
        <a:off x="3800582" y="634582"/>
        <a:ext cx="2096872" cy="2779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718C8-68FF-4F13-9694-4CDDABB1F08E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304FB-6230-449C-B789-DAFC1C74F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68D4-430F-498B-836B-ACFD9C81D056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5E827-8F1B-44BF-B92F-C780D5B89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89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E827-8F1B-44BF-B92F-C780D5B89B8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61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312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83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22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nhn\바탕 화면\메모장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nhn\바탕 화면\메모장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7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지3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지4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6858001"/>
          </a:xfrm>
          <a:prstGeom prst="rect">
            <a:avLst/>
          </a:prstGeom>
          <a:solidFill>
            <a:srgbClr val="FF51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7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638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21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36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5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27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433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05B64-7294-4CA7-AA48-2B36B3A49702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FDBB9-419E-4A08-94A4-77A4485B91E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9.png"/><Relationship Id="rId4" Type="http://schemas.openxmlformats.org/officeDocument/2006/relationships/tags" Target="../tags/tag4.xml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9.xml"/><Relationship Id="rId7" Type="http://schemas.openxmlformats.org/officeDocument/2006/relationships/image" Target="../media/image2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/>
          <p:cNvSpPr/>
          <p:nvPr/>
        </p:nvSpPr>
        <p:spPr>
          <a:xfrm>
            <a:off x="0" y="2178730"/>
            <a:ext cx="9144000" cy="1754326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5400" dirty="0" smtClean="0">
                <a:solidFill>
                  <a:schemeClr val="bg1">
                    <a:alpha val="91000"/>
                  </a:schemeClr>
                </a:solidFill>
                <a:effectLst>
                  <a:outerShdw blurRad="114300" dist="63500" dir="2700000" algn="tl" rotWithShape="0">
                    <a:prstClr val="black">
                      <a:alpha val="94000"/>
                    </a:prst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사용자 정보를 분석한 </a:t>
            </a:r>
            <a:endParaRPr lang="en-US" altLang="ko-KR" sz="5400" dirty="0" smtClean="0">
              <a:solidFill>
                <a:schemeClr val="bg1">
                  <a:alpha val="91000"/>
                </a:schemeClr>
              </a:solidFill>
              <a:effectLst>
                <a:outerShdw blurRad="114300" dist="63500" dir="2700000" algn="tl" rotWithShape="0">
                  <a:prstClr val="black">
                    <a:alpha val="94000"/>
                  </a:prst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 latinLnBrk="0"/>
            <a:r>
              <a:rPr lang="ko-KR" altLang="en-US" sz="5400" dirty="0" smtClean="0">
                <a:solidFill>
                  <a:schemeClr val="bg1">
                    <a:alpha val="91000"/>
                  </a:schemeClr>
                </a:solidFill>
                <a:effectLst>
                  <a:outerShdw blurRad="114300" dist="63500" dir="2700000" algn="tl" rotWithShape="0">
                    <a:prstClr val="black">
                      <a:alpha val="94000"/>
                    </a:prst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맞춤형 서점 </a:t>
            </a:r>
            <a:r>
              <a:rPr lang="ko-KR" altLang="en-US" sz="5400" dirty="0" err="1" smtClean="0">
                <a:solidFill>
                  <a:schemeClr val="bg1">
                    <a:alpha val="91000"/>
                  </a:schemeClr>
                </a:solidFill>
                <a:effectLst>
                  <a:outerShdw blurRad="114300" dist="63500" dir="2700000" algn="tl" rotWithShape="0">
                    <a:prstClr val="black">
                      <a:alpha val="94000"/>
                    </a:prst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en-US" altLang="ko-KR" sz="5400" dirty="0">
              <a:solidFill>
                <a:schemeClr val="bg1">
                  <a:alpha val="91000"/>
                </a:schemeClr>
              </a:solidFill>
              <a:effectLst>
                <a:outerShdw blurRad="114300" dist="63500" dir="2700000" algn="tl" rotWithShape="0">
                  <a:prstClr val="black">
                    <a:alpha val="94000"/>
                  </a:prst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-3024" y="5157192"/>
            <a:ext cx="9143999" cy="762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prstClr val="black">
                      <a:alpha val="81000"/>
                    </a:prst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이장희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50800" dist="38100" dir="2700000" sx="102000" sy="102000" algn="tl" rotWithShape="0">
                  <a:prstClr val="black">
                    <a:alpha val="81000"/>
                  </a:prst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83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1652" y="2132856"/>
            <a:ext cx="3384377" cy="442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평범한 사람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57" y="2348880"/>
            <a:ext cx="2600015" cy="26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순서도: 문서 6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페르소나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957" y="5063980"/>
            <a:ext cx="239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전미라 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사는곳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충북 청주시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취미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독서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0991" y="1490881"/>
            <a:ext cx="79934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spc="-150" dirty="0" smtClean="0">
                <a:solidFill>
                  <a:srgbClr val="7030A0"/>
                </a:solidFill>
                <a:latin typeface="+mn-ea"/>
              </a:rPr>
              <a:t>“</a:t>
            </a:r>
            <a:r>
              <a:rPr lang="ko-KR" altLang="en-US" sz="1700" b="1" spc="-150" dirty="0" smtClean="0">
                <a:solidFill>
                  <a:srgbClr val="7030A0"/>
                </a:solidFill>
                <a:latin typeface="+mn-ea"/>
              </a:rPr>
              <a:t>취업준비와 대학 공부로 시간이 부족해요 간단하면서도 빠르게 필요한 교재를</a:t>
            </a:r>
            <a:r>
              <a:rPr lang="en-US" altLang="ko-KR" sz="1700" b="1" spc="-15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700" b="1" spc="-150" dirty="0" smtClean="0">
                <a:solidFill>
                  <a:srgbClr val="7030A0"/>
                </a:solidFill>
                <a:latin typeface="+mn-ea"/>
              </a:rPr>
              <a:t>구입하고 싶어요</a:t>
            </a:r>
            <a:r>
              <a:rPr lang="en-US" altLang="ko-KR" sz="1700" b="1" spc="-150" dirty="0" smtClean="0">
                <a:solidFill>
                  <a:srgbClr val="7030A0"/>
                </a:solidFill>
                <a:latin typeface="+mn-ea"/>
              </a:rPr>
              <a:t>”</a:t>
            </a:r>
            <a:endParaRPr lang="ko-KR" altLang="en-US" sz="1700" b="1" spc="-15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1652" y="2120661"/>
            <a:ext cx="8487964" cy="4440307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23928" y="2348879"/>
            <a:ext cx="4608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올해로 대학생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학년이 된 전미라씨는 취업준비에 여념이 없다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대학교 수업을 쫓아가며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토익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토플 공부에 여러 자격증까지 따야 하는 상황에서 그녀가 필요로 하며 알맞은 교재들이 그녀에게 제공 되어야 한다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995936" y="4659757"/>
            <a:ext cx="4609081" cy="1597927"/>
            <a:chOff x="3995936" y="4659757"/>
            <a:chExt cx="4609081" cy="1597927"/>
          </a:xfrm>
        </p:grpSpPr>
        <p:sp>
          <p:nvSpPr>
            <p:cNvPr id="20" name="자유형 19"/>
            <p:cNvSpPr/>
            <p:nvPr/>
          </p:nvSpPr>
          <p:spPr>
            <a:xfrm>
              <a:off x="3995936" y="4659757"/>
              <a:ext cx="4609081" cy="730080"/>
            </a:xfrm>
            <a:custGeom>
              <a:avLst/>
              <a:gdLst>
                <a:gd name="connsiteX0" fmla="*/ 0 w 4609081"/>
                <a:gd name="connsiteY0" fmla="*/ 121682 h 730080"/>
                <a:gd name="connsiteX1" fmla="*/ 121682 w 4609081"/>
                <a:gd name="connsiteY1" fmla="*/ 0 h 730080"/>
                <a:gd name="connsiteX2" fmla="*/ 4487399 w 4609081"/>
                <a:gd name="connsiteY2" fmla="*/ 0 h 730080"/>
                <a:gd name="connsiteX3" fmla="*/ 4609081 w 4609081"/>
                <a:gd name="connsiteY3" fmla="*/ 121682 h 730080"/>
                <a:gd name="connsiteX4" fmla="*/ 4609081 w 4609081"/>
                <a:gd name="connsiteY4" fmla="*/ 608398 h 730080"/>
                <a:gd name="connsiteX5" fmla="*/ 4487399 w 4609081"/>
                <a:gd name="connsiteY5" fmla="*/ 730080 h 730080"/>
                <a:gd name="connsiteX6" fmla="*/ 121682 w 4609081"/>
                <a:gd name="connsiteY6" fmla="*/ 730080 h 730080"/>
                <a:gd name="connsiteX7" fmla="*/ 0 w 4609081"/>
                <a:gd name="connsiteY7" fmla="*/ 608398 h 730080"/>
                <a:gd name="connsiteX8" fmla="*/ 0 w 4609081"/>
                <a:gd name="connsiteY8" fmla="*/ 121682 h 73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081" h="730080">
                  <a:moveTo>
                    <a:pt x="0" y="121682"/>
                  </a:moveTo>
                  <a:cubicBezTo>
                    <a:pt x="0" y="54479"/>
                    <a:pt x="54479" y="0"/>
                    <a:pt x="121682" y="0"/>
                  </a:cubicBezTo>
                  <a:lnTo>
                    <a:pt x="4487399" y="0"/>
                  </a:lnTo>
                  <a:cubicBezTo>
                    <a:pt x="4554602" y="0"/>
                    <a:pt x="4609081" y="54479"/>
                    <a:pt x="4609081" y="121682"/>
                  </a:cubicBezTo>
                  <a:lnTo>
                    <a:pt x="4609081" y="608398"/>
                  </a:lnTo>
                  <a:cubicBezTo>
                    <a:pt x="4609081" y="675601"/>
                    <a:pt x="4554602" y="730080"/>
                    <a:pt x="4487399" y="730080"/>
                  </a:cubicBezTo>
                  <a:lnTo>
                    <a:pt x="121682" y="730080"/>
                  </a:lnTo>
                  <a:cubicBezTo>
                    <a:pt x="54479" y="730080"/>
                    <a:pt x="0" y="675601"/>
                    <a:pt x="0" y="608398"/>
                  </a:cubicBezTo>
                  <a:lnTo>
                    <a:pt x="0" y="1216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5650" tIns="115650" rIns="115650" bIns="115650" numCol="1" spcCol="1270" anchor="ctr" anchorCtr="0">
              <a:noAutofit/>
            </a:bodyPr>
            <a:lstStyle/>
            <a:p>
              <a:pPr marL="0" lvl="0" algn="ctr" defTabSz="93345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2100" b="0" kern="120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목표</a:t>
              </a:r>
              <a:endParaRPr lang="ko-KR" altLang="en-US" sz="21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995936" y="5389837"/>
              <a:ext cx="4609081" cy="867847"/>
            </a:xfrm>
            <a:custGeom>
              <a:avLst/>
              <a:gdLst>
                <a:gd name="connsiteX0" fmla="*/ 0 w 4609081"/>
                <a:gd name="connsiteY0" fmla="*/ 0 h 867847"/>
                <a:gd name="connsiteX1" fmla="*/ 4609081 w 4609081"/>
                <a:gd name="connsiteY1" fmla="*/ 0 h 867847"/>
                <a:gd name="connsiteX2" fmla="*/ 4609081 w 4609081"/>
                <a:gd name="connsiteY2" fmla="*/ 867847 h 867847"/>
                <a:gd name="connsiteX3" fmla="*/ 0 w 4609081"/>
                <a:gd name="connsiteY3" fmla="*/ 867847 h 867847"/>
                <a:gd name="connsiteX4" fmla="*/ 0 w 4609081"/>
                <a:gd name="connsiteY4" fmla="*/ 0 h 8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081" h="867847">
                  <a:moveTo>
                    <a:pt x="0" y="0"/>
                  </a:moveTo>
                  <a:lnTo>
                    <a:pt x="4609081" y="0"/>
                  </a:lnTo>
                  <a:lnTo>
                    <a:pt x="4609081" y="867847"/>
                  </a:lnTo>
                  <a:lnTo>
                    <a:pt x="0" y="8678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338" tIns="26670" rIns="149352" bIns="26670" numCol="1" spcCol="1270" anchor="t" anchorCtr="0">
              <a:noAutofit/>
            </a:bodyPr>
            <a:lstStyle/>
            <a:p>
              <a:pPr marL="0" lvl="1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sz="21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편리하고 빠른 인터페이스</a:t>
              </a:r>
              <a:endParaRPr lang="ko-KR" altLang="en-US" sz="21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  <a:p>
              <a:pPr marL="0" lvl="1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21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상세 정보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4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8920"/>
            <a:ext cx="9144000" cy="92333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04. </a:t>
            </a:r>
            <a:r>
              <a:rPr lang="ko-KR" altLang="en-US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디자인 </a:t>
            </a:r>
            <a:r>
              <a:rPr lang="ko-KR" altLang="en-US" sz="5400" dirty="0" err="1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컨셉</a:t>
            </a:r>
            <a:endParaRPr lang="en-US" altLang="ko-KR" sz="5400" dirty="0">
              <a:solidFill>
                <a:schemeClr val="tx2">
                  <a:alpha val="91000"/>
                </a:schemeClr>
              </a:solidFill>
              <a:effectLst>
                <a:outerShdw blurRad="114300" dist="63500" dir="2700000" algn="tl" rotWithShape="0">
                  <a:schemeClr val="bg1">
                    <a:alpha val="94000"/>
                  </a:scheme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64135"/>
            <a:ext cx="9144000" cy="4046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>
            <a:off x="5512668" y="3226668"/>
            <a:ext cx="6858000" cy="404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>
            <a:off x="-3263485" y="3226670"/>
            <a:ext cx="6858000" cy="404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8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디자인 </a:t>
            </a:r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컨셉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58583197"/>
              </p:ext>
            </p:extLst>
          </p:nvPr>
        </p:nvGraphicFramePr>
        <p:xfrm>
          <a:off x="1187624" y="1397413"/>
          <a:ext cx="6552728" cy="4048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37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8920"/>
            <a:ext cx="9144000" cy="92333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05. </a:t>
            </a:r>
            <a:r>
              <a:rPr lang="ko-KR" altLang="en-US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벤치마킹</a:t>
            </a:r>
            <a:endParaRPr lang="en-US" altLang="ko-KR" sz="5400" dirty="0">
              <a:solidFill>
                <a:schemeClr val="tx2">
                  <a:alpha val="91000"/>
                </a:schemeClr>
              </a:solidFill>
              <a:effectLst>
                <a:outerShdw blurRad="114300" dist="63500" dir="2700000" algn="tl" rotWithShape="0">
                  <a:schemeClr val="bg1">
                    <a:alpha val="94000"/>
                  </a:scheme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64135"/>
            <a:ext cx="9144000" cy="4046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>
            <a:off x="5512668" y="3226668"/>
            <a:ext cx="6858000" cy="404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>
            <a:off x="-3263485" y="3226670"/>
            <a:ext cx="6858000" cy="404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벤치마킹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21056"/>
            <a:ext cx="2501750" cy="3888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15" y="1713214"/>
            <a:ext cx="2501749" cy="38479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528" y="1228110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         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알라딘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             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교보문고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                  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예스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75" y="1713214"/>
            <a:ext cx="2439717" cy="388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6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벤치마킹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3" y="1233781"/>
            <a:ext cx="3409490" cy="52993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5861" y="198627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상단 탭 모음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5861" y="2752681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상단 중형 이미지</a:t>
            </a:r>
            <a:endParaRPr lang="en-US" altLang="ko-KR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5861" y="4002203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 책 자세히 한 권 소개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5861" y="5654196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 책 단순히 여러 권 소개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5861" y="1389255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로고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</a:t>
            </a:r>
            <a:r>
              <a:rPr lang="ko-KR" alt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검색바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211960" y="1620088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211960" y="2198399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211960" y="2983513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211960" y="4233035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211960" y="5878572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23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벤치마킹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24240"/>
            <a:ext cx="3259651" cy="5195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16149" y="2771194"/>
            <a:ext cx="3848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상단 대형 이미지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6149" y="4398245"/>
            <a:ext cx="3848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대형 </a:t>
            </a:r>
            <a:r>
              <a:rPr lang="ko-KR" altLang="en-US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버튼바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1752" y="5672370"/>
            <a:ext cx="3848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하단 고정 </a:t>
            </a:r>
            <a:r>
              <a:rPr lang="ko-KR" altLang="en-US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메뉴바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1753" y="1851455"/>
            <a:ext cx="3848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상단 탭 모음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01753" y="1379714"/>
            <a:ext cx="3848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로고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</a:t>
            </a:r>
            <a:r>
              <a:rPr lang="ko-KR" altLang="en-US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검색바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211960" y="1620088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211960" y="2082287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211960" y="2983513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211960" y="4600539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211960" y="5896682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벤치마킹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98031"/>
            <a:ext cx="3234066" cy="50112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06946" y="2752680"/>
            <a:ext cx="3331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상단 대형 이미지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1013" y="4509976"/>
            <a:ext cx="3331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실시간 인기 정보 제공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5160" y="5368912"/>
            <a:ext cx="369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 책 한 권 자세히 소개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5655" y="1993047"/>
            <a:ext cx="3331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상단 탭 모음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70764" y="1389255"/>
            <a:ext cx="3331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로고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</a:t>
            </a:r>
            <a:r>
              <a:rPr lang="ko-KR" altLang="en-US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검색바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1013" y="4013411"/>
            <a:ext cx="3331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중형 버튼 바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211960" y="1620088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211960" y="2198399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211960" y="2983513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211959" y="4298121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211960" y="5599745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211959" y="4728186"/>
            <a:ext cx="363901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8920"/>
            <a:ext cx="9144000" cy="92333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06. </a:t>
            </a:r>
            <a:r>
              <a:rPr lang="ko-KR" altLang="en-US" sz="5400" dirty="0" err="1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유스케이스</a:t>
            </a:r>
            <a:endParaRPr lang="en-US" altLang="ko-KR" sz="5400" dirty="0">
              <a:solidFill>
                <a:schemeClr val="tx2">
                  <a:alpha val="91000"/>
                </a:schemeClr>
              </a:solidFill>
              <a:effectLst>
                <a:outerShdw blurRad="114300" dist="63500" dir="2700000" algn="tl" rotWithShape="0">
                  <a:schemeClr val="bg1">
                    <a:alpha val="94000"/>
                  </a:scheme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64135"/>
            <a:ext cx="9144000" cy="4046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>
            <a:off x="5512668" y="3226668"/>
            <a:ext cx="6858000" cy="404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>
            <a:off x="-3263485" y="3226670"/>
            <a:ext cx="6858000" cy="404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6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3" name="순서도: 문서 1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유스케이스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496944" cy="53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8920"/>
            <a:ext cx="9144000" cy="92333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01. </a:t>
            </a:r>
            <a:r>
              <a:rPr lang="ko-KR" altLang="en-US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일정</a:t>
            </a:r>
            <a:endParaRPr lang="en-US" altLang="ko-KR" sz="5400" dirty="0">
              <a:solidFill>
                <a:schemeClr val="tx2">
                  <a:alpha val="91000"/>
                </a:schemeClr>
              </a:solidFill>
              <a:effectLst>
                <a:outerShdw blurRad="114300" dist="63500" dir="2700000" algn="tl" rotWithShape="0">
                  <a:schemeClr val="bg1">
                    <a:alpha val="94000"/>
                  </a:scheme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64135"/>
            <a:ext cx="9144000" cy="4046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>
            <a:off x="5512668" y="3226668"/>
            <a:ext cx="6858000" cy="404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>
            <a:off x="-3263485" y="3226670"/>
            <a:ext cx="6858000" cy="404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25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순서도: 문서 4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유스케이스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07390"/>
              </p:ext>
            </p:extLst>
          </p:nvPr>
        </p:nvGraphicFramePr>
        <p:xfrm>
          <a:off x="1475656" y="1196752"/>
          <a:ext cx="6120680" cy="5049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1496392"/>
                <a:gridCol w="2592288"/>
              </a:tblGrid>
              <a:tr h="577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설명</a:t>
                      </a:r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3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Usecase</a:t>
                      </a:r>
                      <a:r>
                        <a:rPr lang="ko-KR" alt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명</a:t>
                      </a:r>
                      <a:endParaRPr lang="ko-KR" alt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도서 탐색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3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관련액터</a:t>
                      </a:r>
                      <a:endParaRPr lang="ko-KR" alt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사용자</a:t>
                      </a: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(user)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3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선행조건</a:t>
                      </a:r>
                      <a:endParaRPr lang="ko-KR" alt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없음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3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후행조건</a:t>
                      </a:r>
                      <a:endParaRPr lang="ko-KR" alt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없음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9688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시나리오</a:t>
                      </a:r>
                      <a:endParaRPr lang="ko-KR" alt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기본 시나리오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1.</a:t>
                      </a:r>
                      <a:r>
                        <a:rPr lang="ko-KR" altLang="en-US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로그인을</a:t>
                      </a:r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한다</a:t>
                      </a:r>
                      <a:endParaRPr lang="en-US" altLang="ko-KR" sz="1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2.</a:t>
                      </a:r>
                      <a:r>
                        <a:rPr lang="ko-KR" altLang="en-US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메인화면에서</a:t>
                      </a:r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추천책을</a:t>
                      </a:r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하나 선택한다</a:t>
                      </a:r>
                      <a:endParaRPr lang="en-US" altLang="ko-KR" sz="1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3.Ebook</a:t>
                      </a:r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으로 </a:t>
                      </a:r>
                      <a:r>
                        <a:rPr lang="ko-KR" altLang="en-US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미리보기를</a:t>
                      </a:r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한다</a:t>
                      </a:r>
                      <a:endParaRPr lang="en-US" altLang="ko-KR" sz="1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4.</a:t>
                      </a:r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구매를 한다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  <a:tr h="14400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대안 시나리오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1.</a:t>
                      </a:r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비회원으로 </a:t>
                      </a:r>
                      <a:r>
                        <a:rPr lang="ko-KR" altLang="en-US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구매를한다</a:t>
                      </a:r>
                      <a:endParaRPr lang="en-US" altLang="ko-KR" sz="1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  <a:p>
                      <a:pPr latinLnBrk="0"/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2.</a:t>
                      </a:r>
                      <a:r>
                        <a:rPr lang="ko-KR" altLang="en-US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미리보기만</a:t>
                      </a:r>
                      <a:r>
                        <a:rPr lang="ko-KR" alt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하고 구매하지 않는다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34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8920"/>
            <a:ext cx="9144000" cy="92333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07. </a:t>
            </a:r>
            <a:r>
              <a:rPr lang="ko-KR" altLang="en-US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디자인 시안</a:t>
            </a:r>
            <a:endParaRPr lang="en-US" altLang="ko-KR" sz="5400" dirty="0">
              <a:solidFill>
                <a:schemeClr val="tx2">
                  <a:alpha val="91000"/>
                </a:schemeClr>
              </a:solidFill>
              <a:effectLst>
                <a:outerShdw blurRad="114300" dist="63500" dir="2700000" algn="tl" rotWithShape="0">
                  <a:schemeClr val="bg1">
                    <a:alpha val="94000"/>
                  </a:scheme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64135"/>
            <a:ext cx="9144000" cy="4046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>
            <a:off x="5512668" y="3226668"/>
            <a:ext cx="6858000" cy="404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>
            <a:off x="-3263485" y="3226670"/>
            <a:ext cx="6858000" cy="404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8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디자인 시안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4" y="1413252"/>
            <a:ext cx="2083231" cy="3699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52" y="1413251"/>
            <a:ext cx="2062975" cy="3663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33" y="1413252"/>
            <a:ext cx="2071207" cy="36781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688" y="1413252"/>
            <a:ext cx="2062975" cy="3663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052" y="5580858"/>
            <a:ext cx="874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 smtClean="0"/>
              <a:t>         </a:t>
            </a:r>
            <a:r>
              <a:rPr lang="ko-KR" altLang="en-US" b="1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메인</a:t>
            </a:r>
            <a:r>
              <a:rPr lang="en-US" altLang="ko-KR" b="1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1                      </a:t>
            </a:r>
            <a:r>
              <a:rPr lang="ko-KR" altLang="en-US" b="1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메인</a:t>
            </a:r>
            <a:r>
              <a:rPr lang="en-US" altLang="ko-KR" b="1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2                      </a:t>
            </a:r>
            <a:r>
              <a:rPr lang="ko-KR" altLang="en-US" b="1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서브</a:t>
            </a:r>
            <a:r>
              <a:rPr lang="en-US" altLang="ko-KR" b="1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1                       </a:t>
            </a:r>
            <a:r>
              <a:rPr lang="ko-KR" altLang="en-US" b="1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서브</a:t>
            </a:r>
            <a:r>
              <a:rPr lang="en-US" altLang="ko-KR" b="1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2</a:t>
            </a:r>
            <a:endParaRPr lang="ko-KR" altLang="en-US" b="1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4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디자인 시안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637"/>
            <a:ext cx="9144000" cy="5873363"/>
          </a:xfrm>
          <a:prstGeom prst="rect">
            <a:avLst/>
          </a:prstGeom>
        </p:spPr>
      </p:pic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4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8920"/>
            <a:ext cx="9144000" cy="92333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08. </a:t>
            </a:r>
            <a:r>
              <a:rPr lang="ko-KR" altLang="en-US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스토리보</a:t>
            </a:r>
            <a:r>
              <a:rPr lang="ko-KR" altLang="en-US" sz="5400" dirty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드</a:t>
            </a:r>
            <a:endParaRPr lang="en-US" altLang="ko-KR" sz="5400" dirty="0">
              <a:solidFill>
                <a:schemeClr val="tx2">
                  <a:alpha val="91000"/>
                </a:schemeClr>
              </a:solidFill>
              <a:effectLst>
                <a:outerShdw blurRad="114300" dist="63500" dir="2700000" algn="tl" rotWithShape="0">
                  <a:schemeClr val="bg1">
                    <a:alpha val="94000"/>
                  </a:scheme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64135"/>
            <a:ext cx="9144000" cy="4046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>
            <a:off x="5512668" y="3226668"/>
            <a:ext cx="6858000" cy="404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>
            <a:off x="-3263485" y="3226670"/>
            <a:ext cx="6858000" cy="404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501-00-PC\501-강사pc\앱개발계획\Facebook+Devices\Facebook Devices\Phones\Samsung Galaxy S7\Device\Samsung Galaxy S7 Bla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3" y="1268759"/>
            <a:ext cx="2911701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스토리보드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/>
          <p:cNvGraphicFramePr/>
          <p:nvPr>
            <p:extLst>
              <p:ext uri="{D42A27DB-BD31-4B8C-83A1-F6EECF244321}">
                <p14:modId xmlns:p14="http://schemas.microsoft.com/office/powerpoint/2010/main" val="2095973365"/>
              </p:ext>
            </p:extLst>
          </p:nvPr>
        </p:nvGraphicFramePr>
        <p:xfrm>
          <a:off x="5364088" y="3093382"/>
          <a:ext cx="3381949" cy="336622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57782"/>
                <a:gridCol w="2924167"/>
              </a:tblGrid>
              <a:tr h="353218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01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나눔고딕"/>
                        </a:rPr>
                        <a:t>메뉴</a:t>
                      </a:r>
                      <a:endParaRPr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02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검색</a:t>
                      </a:r>
                      <a:endParaRPr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03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클릭 시 해당 도서화면으로 이동</a:t>
                      </a:r>
                      <a:endParaRPr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04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도서 정보</a:t>
                      </a:r>
                      <a:endParaRPr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05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미리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보기</a:t>
                      </a:r>
                      <a:endParaRPr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06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클릭 시 해당 도서화면으로 이동</a:t>
                      </a: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07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08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09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10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dirty="0"/>
                    </a:p>
                  </a:txBody>
                  <a:tcPr marL="64657" marR="64657" marT="64657" marB="64657" anchor="ctr" horzOverflow="overflow"/>
                </a:tc>
              </a:tr>
            </a:tbl>
          </a:graphicData>
        </a:graphic>
      </p:graphicFrame>
      <p:graphicFrame>
        <p:nvGraphicFramePr>
          <p:cNvPr id="8" name="표 7"/>
          <p:cNvGraphicFramePr/>
          <p:nvPr>
            <p:extLst>
              <p:ext uri="{D42A27DB-BD31-4B8C-83A1-F6EECF244321}">
                <p14:modId xmlns:p14="http://schemas.microsoft.com/office/powerpoint/2010/main" val="2376313332"/>
              </p:ext>
            </p:extLst>
          </p:nvPr>
        </p:nvGraphicFramePr>
        <p:xfrm>
          <a:off x="5364088" y="1196752"/>
          <a:ext cx="3384375" cy="168212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67520"/>
                <a:gridCol w="990580"/>
                <a:gridCol w="689268"/>
                <a:gridCol w="937007"/>
              </a:tblGrid>
              <a:tr h="34301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화면경로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화면제목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나눔고딕"/>
                        </a:rPr>
                        <a:t>메인</a:t>
                      </a:r>
                      <a:endParaRPr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파일명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코드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dirty="0" err="1">
                          <a:sym typeface="NanumGothic Bold"/>
                        </a:rPr>
                        <a:t>연결코드</a:t>
                      </a:r>
                      <a:endParaRPr sz="1100" b="1" dirty="0"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작성자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dirty="0" err="1">
                          <a:sym typeface="NanumGothic Bold"/>
                        </a:rPr>
                        <a:t>작성일</a:t>
                      </a:r>
                      <a:endParaRPr sz="1100" b="1" dirty="0"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</a:tbl>
          </a:graphicData>
        </a:graphic>
      </p:graphicFrame>
      <p:grpSp>
        <p:nvGrpSpPr>
          <p:cNvPr id="63" name="그룹 62"/>
          <p:cNvGrpSpPr/>
          <p:nvPr/>
        </p:nvGrpSpPr>
        <p:grpSpPr>
          <a:xfrm>
            <a:off x="1182136" y="1862335"/>
            <a:ext cx="2446451" cy="3896201"/>
            <a:chOff x="1013652" y="1356118"/>
            <a:chExt cx="3888432" cy="6192690"/>
          </a:xfrm>
        </p:grpSpPr>
        <p:grpSp>
          <p:nvGrpSpPr>
            <p:cNvPr id="9" name="Accordi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&lt;/Code&gt;&lt;CodeSignature&gt;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&lt;/CodeSignature&gt;&lt;/SmartOptions&gt;&lt;SmartResize enabled=&quot;True&quot; minWidth=&quot;70&quot; minHeight=&quot;80&quot; /&gt;&lt;/SmartSettings&gt;"/>
            <p:cNvGrpSpPr/>
            <p:nvPr>
              <p:custDataLst>
                <p:tags r:id="rId1"/>
              </p:custDataLst>
            </p:nvPr>
          </p:nvGrpSpPr>
          <p:grpSpPr>
            <a:xfrm>
              <a:off x="1013652" y="1356118"/>
              <a:ext cx="3888432" cy="6192689"/>
              <a:chOff x="595686" y="1261242"/>
              <a:chExt cx="1828800" cy="2507677"/>
            </a:xfrm>
          </p:grpSpPr>
          <p:sp>
            <p:nvSpPr>
              <p:cNvPr id="11" name="Panel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5"/>
                </p:custDataLst>
              </p:nvPr>
            </p:nvSpPr>
            <p:spPr>
              <a:xfrm>
                <a:off x="595686" y="1523672"/>
                <a:ext cx="1828800" cy="2245247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Section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6"/>
                </p:custDataLst>
              </p:nvPr>
            </p:nvSpPr>
            <p:spPr>
              <a:xfrm>
                <a:off x="595686" y="1261242"/>
                <a:ext cx="1828800" cy="262431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2381804" y="1495632"/>
              <a:ext cx="2232248" cy="407167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13652" y="2004187"/>
              <a:ext cx="3888432" cy="3240363"/>
            </a:xfrm>
            <a:prstGeom prst="rect">
              <a:avLst/>
            </a:prstGeom>
            <a:noFill/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33124" y="5500506"/>
              <a:ext cx="1872208" cy="1728195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74314" y="5500506"/>
              <a:ext cx="1872208" cy="1728195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37440" y="7228702"/>
              <a:ext cx="1872208" cy="320106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62656" y="7228701"/>
              <a:ext cx="1872208" cy="320107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1368311" y="2489379"/>
              <a:ext cx="1373533" cy="1978497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052131" y="5518253"/>
              <a:ext cx="1834194" cy="1721294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Check" descr="&lt;SmartSettings&gt;&lt;SmartResize anchorLeft=&quot;Absolute&quot; anchorTop=&quot;None&quot; anchorRight=&quot;None&quot; anchorBottom=&quot;None&quot; /&gt;&lt;/SmartSettings&gt;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004415" y="5500231"/>
              <a:ext cx="1834194" cy="1721294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Line"/>
            <p:cNvCxnSpPr>
              <a:cxnSpLocks/>
            </p:cNvCxnSpPr>
            <p:nvPr/>
          </p:nvCxnSpPr>
          <p:spPr bwMode="auto">
            <a:xfrm flipH="1">
              <a:off x="2592675" y="7239360"/>
              <a:ext cx="293650" cy="308125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e"/>
            <p:cNvCxnSpPr>
              <a:cxnSpLocks/>
            </p:cNvCxnSpPr>
            <p:nvPr/>
          </p:nvCxnSpPr>
          <p:spPr bwMode="auto">
            <a:xfrm flipH="1">
              <a:off x="4468824" y="7261558"/>
              <a:ext cx="317794" cy="276297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Line"/>
            <p:cNvCxnSpPr>
              <a:cxnSpLocks/>
            </p:cNvCxnSpPr>
            <p:nvPr/>
          </p:nvCxnSpPr>
          <p:spPr bwMode="auto">
            <a:xfrm>
              <a:off x="2974314" y="7228701"/>
              <a:ext cx="281924" cy="298202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ine"/>
            <p:cNvCxnSpPr>
              <a:cxnSpLocks/>
            </p:cNvCxnSpPr>
            <p:nvPr/>
          </p:nvCxnSpPr>
          <p:spPr bwMode="auto">
            <a:xfrm>
              <a:off x="1013652" y="7228701"/>
              <a:ext cx="281924" cy="298202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Line"/>
            <p:cNvCxnSpPr>
              <a:cxnSpLocks/>
            </p:cNvCxnSpPr>
            <p:nvPr/>
          </p:nvCxnSpPr>
          <p:spPr bwMode="auto">
            <a:xfrm>
              <a:off x="3098684" y="2517994"/>
              <a:ext cx="1389112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Line"/>
            <p:cNvCxnSpPr>
              <a:cxnSpLocks/>
            </p:cNvCxnSpPr>
            <p:nvPr/>
          </p:nvCxnSpPr>
          <p:spPr bwMode="auto">
            <a:xfrm>
              <a:off x="3098684" y="2834508"/>
              <a:ext cx="1389112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Line"/>
            <p:cNvCxnSpPr>
              <a:cxnSpLocks/>
            </p:cNvCxnSpPr>
            <p:nvPr/>
          </p:nvCxnSpPr>
          <p:spPr bwMode="auto">
            <a:xfrm>
              <a:off x="3098684" y="3467536"/>
              <a:ext cx="1389112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Line"/>
            <p:cNvCxnSpPr>
              <a:cxnSpLocks/>
            </p:cNvCxnSpPr>
            <p:nvPr/>
          </p:nvCxnSpPr>
          <p:spPr bwMode="auto">
            <a:xfrm>
              <a:off x="3098684" y="3151022"/>
              <a:ext cx="1389112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Line"/>
            <p:cNvCxnSpPr>
              <a:cxnSpLocks/>
            </p:cNvCxnSpPr>
            <p:nvPr/>
          </p:nvCxnSpPr>
          <p:spPr bwMode="auto">
            <a:xfrm>
              <a:off x="3098684" y="3784050"/>
              <a:ext cx="1389112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Line"/>
            <p:cNvCxnSpPr>
              <a:cxnSpLocks/>
            </p:cNvCxnSpPr>
            <p:nvPr/>
          </p:nvCxnSpPr>
          <p:spPr bwMode="auto">
            <a:xfrm>
              <a:off x="3098684" y="4100564"/>
              <a:ext cx="1389112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Line"/>
            <p:cNvCxnSpPr>
              <a:cxnSpLocks/>
            </p:cNvCxnSpPr>
            <p:nvPr/>
          </p:nvCxnSpPr>
          <p:spPr bwMode="auto">
            <a:xfrm>
              <a:off x="3098684" y="4417076"/>
              <a:ext cx="1389112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1390499" y="4636263"/>
              <a:ext cx="1389112" cy="353494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미리보기</a:t>
              </a:r>
              <a:endParaRPr lang="ko-KR" altLang="en-US" sz="9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3442048" y="1434468"/>
              <a:ext cx="482015" cy="527744"/>
            </a:xfrm>
            <a:prstGeom prst="ellipse">
              <a:avLst/>
            </a:prstGeom>
            <a:solidFill>
              <a:srgbClr val="51D97B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B05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2</a:t>
              </a:r>
              <a:endPara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2378861" y="2384276"/>
              <a:ext cx="482015" cy="527744"/>
            </a:xfrm>
            <a:prstGeom prst="ellipse">
              <a:avLst/>
            </a:prstGeom>
            <a:solidFill>
              <a:srgbClr val="51D97B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B05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3</a:t>
              </a:r>
              <a:endPara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4095766" y="2384276"/>
              <a:ext cx="482015" cy="527744"/>
            </a:xfrm>
            <a:prstGeom prst="ellipse">
              <a:avLst/>
            </a:prstGeom>
            <a:solidFill>
              <a:srgbClr val="51D97B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B05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4</a:t>
              </a:r>
              <a:endPara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2693402" y="4554639"/>
              <a:ext cx="482015" cy="527744"/>
            </a:xfrm>
            <a:prstGeom prst="ellipse">
              <a:avLst/>
            </a:prstGeom>
            <a:solidFill>
              <a:srgbClr val="51D97B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B05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5</a:t>
              </a:r>
              <a:endPara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2475853" y="5451095"/>
              <a:ext cx="482015" cy="527744"/>
            </a:xfrm>
            <a:prstGeom prst="ellipse">
              <a:avLst/>
            </a:prstGeom>
            <a:solidFill>
              <a:srgbClr val="51D97B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B05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6</a:t>
              </a:r>
              <a:endPara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1705645" y="1435344"/>
              <a:ext cx="482015" cy="527744"/>
            </a:xfrm>
            <a:prstGeom prst="ellipse">
              <a:avLst/>
            </a:prstGeom>
            <a:solidFill>
              <a:srgbClr val="51D97B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rgbClr val="00B05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1</a:t>
              </a:r>
            </a:p>
          </p:txBody>
        </p:sp>
      </p:grpSp>
      <p:pic>
        <p:nvPicPr>
          <p:cNvPr id="1027" name="Picture 3" descr="\\501-00-PC\501-강사pc\앱개발계획\04앱개발계획\03_앱개발계획수립\icons-png\bars-blac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11" y="1910663"/>
            <a:ext cx="309525" cy="3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501-00-PC\501-강사pc\앱개발계획\04앱개발계획\03_앱개발계획수립\icons-png\search-black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59" y="1969790"/>
            <a:ext cx="233238" cy="2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1402246" y="2566098"/>
            <a:ext cx="867201" cy="125403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49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\\501-00-PC\501-강사pc\앱개발계획\Facebook+Devices\Facebook Devices\Phones\Samsung Galaxy S7\Device\Samsung Galaxy S7 Bla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3" y="1268759"/>
            <a:ext cx="2911701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스토리보드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/>
          <p:nvPr>
            <p:extLst>
              <p:ext uri="{D42A27DB-BD31-4B8C-83A1-F6EECF244321}">
                <p14:modId xmlns:p14="http://schemas.microsoft.com/office/powerpoint/2010/main" val="2946917696"/>
              </p:ext>
            </p:extLst>
          </p:nvPr>
        </p:nvGraphicFramePr>
        <p:xfrm>
          <a:off x="5364088" y="3093382"/>
          <a:ext cx="3381949" cy="336622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57782"/>
                <a:gridCol w="2924167"/>
              </a:tblGrid>
              <a:tr h="353218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01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ko-KR" altLang="en-US" sz="900" b="1" dirty="0" smtClean="0">
                          <a:latin typeface="+mn-ea"/>
                          <a:ea typeface="+mn-ea"/>
                          <a:cs typeface="나눔고딕"/>
                          <a:sym typeface="나눔고딕"/>
                        </a:rPr>
                        <a:t>평점</a:t>
                      </a:r>
                      <a:endParaRPr sz="900" b="1" dirty="0">
                        <a:latin typeface="+mn-ea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02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>
                          <a:latin typeface="+mn-ea"/>
                          <a:ea typeface="+mn-ea"/>
                        </a:rPr>
                        <a:t>미리 보기</a:t>
                      </a:r>
                      <a:r>
                        <a:rPr lang="en-US" altLang="ko-KR" sz="9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dirty="0" smtClean="0">
                          <a:latin typeface="+mn-ea"/>
                          <a:ea typeface="+mn-ea"/>
                        </a:rPr>
                        <a:t>클릭 시 이북 </a:t>
                      </a:r>
                      <a:r>
                        <a:rPr lang="ko-KR" altLang="en-US" sz="900" b="1" dirty="0" err="1" smtClean="0">
                          <a:latin typeface="+mn-ea"/>
                          <a:ea typeface="+mn-ea"/>
                        </a:rPr>
                        <a:t>뷰어로</a:t>
                      </a:r>
                      <a:r>
                        <a:rPr lang="ko-KR" altLang="en-US" sz="900" b="1" dirty="0" smtClean="0">
                          <a:latin typeface="+mn-ea"/>
                          <a:ea typeface="+mn-ea"/>
                        </a:rPr>
                        <a:t> 이동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03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>
                          <a:latin typeface="+mn-ea"/>
                          <a:ea typeface="+mn-ea"/>
                        </a:rPr>
                        <a:t>관련 도서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04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>
                          <a:latin typeface="+mn-ea"/>
                          <a:ea typeface="+mn-ea"/>
                        </a:rPr>
                        <a:t>아래로 </a:t>
                      </a:r>
                      <a:r>
                        <a:rPr lang="ko-KR" altLang="en-US" sz="900" b="1" dirty="0" err="1" smtClean="0">
                          <a:latin typeface="+mn-ea"/>
                          <a:ea typeface="+mn-ea"/>
                        </a:rPr>
                        <a:t>드래그시</a:t>
                      </a:r>
                      <a:r>
                        <a:rPr lang="ko-KR" altLang="en-US" sz="900" b="1" baseline="0" dirty="0" smtClean="0">
                          <a:latin typeface="+mn-ea"/>
                          <a:ea typeface="+mn-ea"/>
                        </a:rPr>
                        <a:t> 출현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05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06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lang="ko-KR" altLang="en-US" sz="9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07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08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09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10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dirty="0"/>
                    </a:p>
                  </a:txBody>
                  <a:tcPr marL="64657" marR="64657" marT="64657" marB="64657" anchor="ctr" horzOverflow="overflow"/>
                </a:tc>
              </a:tr>
            </a:tbl>
          </a:graphicData>
        </a:graphic>
      </p:graphicFrame>
      <p:graphicFrame>
        <p:nvGraphicFramePr>
          <p:cNvPr id="9" name="표 8"/>
          <p:cNvGraphicFramePr/>
          <p:nvPr>
            <p:extLst>
              <p:ext uri="{D42A27DB-BD31-4B8C-83A1-F6EECF244321}">
                <p14:modId xmlns:p14="http://schemas.microsoft.com/office/powerpoint/2010/main" val="2850778371"/>
              </p:ext>
            </p:extLst>
          </p:nvPr>
        </p:nvGraphicFramePr>
        <p:xfrm>
          <a:off x="5364088" y="1196752"/>
          <a:ext cx="3384375" cy="168212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67520"/>
                <a:gridCol w="990580"/>
                <a:gridCol w="689268"/>
                <a:gridCol w="937007"/>
              </a:tblGrid>
              <a:tr h="34301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화면경로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  <a:cs typeface="나눔고딕"/>
                          <a:sym typeface="나눔고딕"/>
                        </a:rPr>
                        <a:t>메인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  <a:cs typeface="나눔고딕"/>
                          <a:sym typeface="나눔고딕"/>
                        </a:rPr>
                        <a:t>&gt;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  <a:cs typeface="나눔고딕"/>
                          <a:sym typeface="나눔고딕"/>
                        </a:rPr>
                        <a:t>도서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  <a:cs typeface="나눔고딕"/>
                          <a:sym typeface="나눔고딕"/>
                        </a:rPr>
                        <a:t>클릭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  <a:cs typeface="나눔고딕"/>
                          <a:sym typeface="나눔고딕"/>
                        </a:rPr>
                        <a:t>)</a:t>
                      </a:r>
                      <a:endParaRPr lang="ko-KR" altLang="en-US" sz="1000" b="1" dirty="0" smtClean="0">
                        <a:latin typeface="+mn-ea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화면제목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나눔고딕"/>
                          <a:cs typeface="나눔고딕"/>
                          <a:sym typeface="나눔고딕"/>
                        </a:rPr>
                        <a:t>도서</a:t>
                      </a:r>
                      <a:endParaRPr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파일명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코드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latin typeface="+mn-lt"/>
                          <a:sym typeface="NanumGothic Bold"/>
                        </a:rPr>
                        <a:t>연결코드</a:t>
                      </a:r>
                      <a:endParaRPr sz="1100" b="1" dirty="0"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작성자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latin typeface="+mn-lt"/>
                          <a:sym typeface="NanumGothic Bold"/>
                        </a:rPr>
                        <a:t>작성일</a:t>
                      </a:r>
                      <a:endParaRPr sz="1100" b="1" dirty="0"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</a:tbl>
          </a:graphicData>
        </a:graphic>
      </p:graphicFrame>
      <p:sp>
        <p:nvSpPr>
          <p:cNvPr id="44" name="Section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1189465" y="1867867"/>
            <a:ext cx="2468135" cy="407590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Panel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2"/>
            </p:custDataLst>
          </p:nvPr>
        </p:nvSpPr>
        <p:spPr>
          <a:xfrm>
            <a:off x="1189465" y="2275456"/>
            <a:ext cx="2468135" cy="3487169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Chevron" descr="&lt;SmartSettings&gt;&lt;SmartResize anchorLeft=&quot;None&quot; anchorTop=&quot;None&quot; anchorRight=&quot;Absolute&quot; anchorBottom=&quot;Absolute&quot; /&gt;&lt;/SmartSettings&gt;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 rot="16200000">
            <a:off x="3561345" y="5674764"/>
            <a:ext cx="45926" cy="26198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04564" y="2275454"/>
            <a:ext cx="2453036" cy="2239694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383438" y="2638623"/>
            <a:ext cx="902976" cy="1629502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517763" y="2875409"/>
            <a:ext cx="881722" cy="977226"/>
            <a:chOff x="4194944" y="2771074"/>
            <a:chExt cx="1389112" cy="1553796"/>
          </a:xfrm>
        </p:grpSpPr>
        <p:cxnSp>
          <p:nvCxnSpPr>
            <p:cNvPr id="52" name="Line"/>
            <p:cNvCxnSpPr>
              <a:cxnSpLocks/>
            </p:cNvCxnSpPr>
            <p:nvPr/>
          </p:nvCxnSpPr>
          <p:spPr bwMode="auto">
            <a:xfrm>
              <a:off x="4194944" y="2771074"/>
              <a:ext cx="1389112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e"/>
            <p:cNvCxnSpPr>
              <a:cxnSpLocks/>
            </p:cNvCxnSpPr>
            <p:nvPr/>
          </p:nvCxnSpPr>
          <p:spPr bwMode="auto">
            <a:xfrm>
              <a:off x="4194944" y="3159523"/>
              <a:ext cx="1389112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e"/>
            <p:cNvCxnSpPr>
              <a:cxnSpLocks/>
            </p:cNvCxnSpPr>
            <p:nvPr/>
          </p:nvCxnSpPr>
          <p:spPr bwMode="auto">
            <a:xfrm>
              <a:off x="4194944" y="3936421"/>
              <a:ext cx="1389112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e"/>
            <p:cNvCxnSpPr>
              <a:cxnSpLocks/>
            </p:cNvCxnSpPr>
            <p:nvPr/>
          </p:nvCxnSpPr>
          <p:spPr bwMode="auto">
            <a:xfrm>
              <a:off x="4194944" y="3547972"/>
              <a:ext cx="1389112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e"/>
            <p:cNvCxnSpPr>
              <a:cxnSpLocks/>
            </p:cNvCxnSpPr>
            <p:nvPr/>
          </p:nvCxnSpPr>
          <p:spPr bwMode="auto">
            <a:xfrm>
              <a:off x="4194944" y="4324870"/>
              <a:ext cx="1389112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heck" descr="&lt;SmartSettings&gt;&lt;SmartResize anchorLeft=&quot;Absolute&quot; anchorTop=&quot;None&quot; anchorRight=&quot;None&quot; anchorBottom=&quot;None&quot; /&gt;&lt;/SmartSettings&gt;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 flipH="1">
            <a:off x="1383438" y="2649959"/>
            <a:ext cx="902977" cy="1618166"/>
          </a:xfrm>
          <a:custGeom>
            <a:avLst/>
            <a:gdLst>
              <a:gd name="T0" fmla="*/ 275 w 275"/>
              <a:gd name="T1" fmla="*/ 0 h 275"/>
              <a:gd name="T2" fmla="*/ 0 w 275"/>
              <a:gd name="T3" fmla="*/ 275 h 275"/>
              <a:gd name="T4" fmla="*/ 0 w 275"/>
              <a:gd name="T5" fmla="*/ 0 h 275"/>
              <a:gd name="T6" fmla="*/ 275 w 275"/>
              <a:gd name="T7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5" h="275">
                <a:moveTo>
                  <a:pt x="275" y="0"/>
                </a:moveTo>
                <a:lnTo>
                  <a:pt x="0" y="275"/>
                </a:lnTo>
                <a:moveTo>
                  <a:pt x="0" y="0"/>
                </a:moveTo>
                <a:lnTo>
                  <a:pt x="275" y="275"/>
                </a:lnTo>
              </a:path>
            </a:pathLst>
          </a:custGeom>
          <a:noFill/>
          <a:ln w="635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517763" y="4045802"/>
            <a:ext cx="881722" cy="222323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미리보기</a:t>
            </a:r>
            <a:endParaRPr lang="ko-KR" altLang="en-US" sz="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189465" y="4515150"/>
            <a:ext cx="2453036" cy="317015"/>
            <a:chOff x="2133700" y="5524872"/>
            <a:chExt cx="2911467" cy="504056"/>
          </a:xfrm>
        </p:grpSpPr>
        <p:sp>
          <p:nvSpPr>
            <p:cNvPr id="60" name="직사각형 59"/>
            <p:cNvSpPr/>
            <p:nvPr/>
          </p:nvSpPr>
          <p:spPr>
            <a:xfrm>
              <a:off x="2133700" y="5524872"/>
              <a:ext cx="969127" cy="504056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소개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104858" y="5524872"/>
              <a:ext cx="969127" cy="504056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리뷰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076040" y="5524872"/>
              <a:ext cx="969127" cy="504056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관련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841069" y="2372599"/>
            <a:ext cx="7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8.4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277060" y="4947446"/>
            <a:ext cx="2197716" cy="425770"/>
            <a:chOff x="2247914" y="6297927"/>
            <a:chExt cx="3462398" cy="711386"/>
          </a:xfrm>
        </p:grpSpPr>
        <p:cxnSp>
          <p:nvCxnSpPr>
            <p:cNvPr id="65" name="Line"/>
            <p:cNvCxnSpPr>
              <a:cxnSpLocks/>
            </p:cNvCxnSpPr>
            <p:nvPr/>
          </p:nvCxnSpPr>
          <p:spPr bwMode="auto">
            <a:xfrm>
              <a:off x="2247914" y="6297927"/>
              <a:ext cx="3462398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Line"/>
            <p:cNvCxnSpPr>
              <a:cxnSpLocks/>
            </p:cNvCxnSpPr>
            <p:nvPr/>
          </p:nvCxnSpPr>
          <p:spPr bwMode="auto">
            <a:xfrm>
              <a:off x="2247914" y="6653620"/>
              <a:ext cx="3462398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Line"/>
            <p:cNvCxnSpPr>
              <a:cxnSpLocks/>
            </p:cNvCxnSpPr>
            <p:nvPr/>
          </p:nvCxnSpPr>
          <p:spPr bwMode="auto">
            <a:xfrm>
              <a:off x="2247914" y="7009313"/>
              <a:ext cx="3462398" cy="0"/>
            </a:xfrm>
            <a:prstGeom prst="lin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189465" y="5445224"/>
            <a:ext cx="2468135" cy="317395"/>
            <a:chOff x="2109912" y="7365007"/>
            <a:chExt cx="4176464" cy="320106"/>
          </a:xfrm>
        </p:grpSpPr>
        <p:sp>
          <p:nvSpPr>
            <p:cNvPr id="71" name="직사각형 70"/>
            <p:cNvSpPr/>
            <p:nvPr/>
          </p:nvSpPr>
          <p:spPr>
            <a:xfrm>
              <a:off x="2109912" y="7365007"/>
              <a:ext cx="1389112" cy="320105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구매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508029" y="7368056"/>
              <a:ext cx="1389113" cy="317057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E-book </a:t>
              </a:r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구매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897264" y="7368055"/>
              <a:ext cx="1389112" cy="317058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장바구니</a:t>
              </a:r>
            </a:p>
          </p:txBody>
        </p:sp>
      </p:grpSp>
      <p:pic>
        <p:nvPicPr>
          <p:cNvPr id="85" name="Picture 3" descr="\\501-00-PC\501-강사pc\앱개발계획\04앱개발계획\03_앱개발계획수립\icons-png\bars-bla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11" y="1910663"/>
            <a:ext cx="309525" cy="3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2042924" y="1950112"/>
            <a:ext cx="1404444" cy="256174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7" name="Picture 4" descr="\\501-00-PC\501-강사pc\앱개발계획\04앱개발계획\03_앱개발계획수립\icons-png\search-blac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59" y="1969790"/>
            <a:ext cx="233238" cy="2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타원 87"/>
          <p:cNvSpPr/>
          <p:nvPr/>
        </p:nvSpPr>
        <p:spPr>
          <a:xfrm>
            <a:off x="3339236" y="2265278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</a:p>
        </p:txBody>
      </p:sp>
      <p:sp>
        <p:nvSpPr>
          <p:cNvPr id="89" name="타원 88"/>
          <p:cNvSpPr/>
          <p:nvPr/>
        </p:nvSpPr>
        <p:spPr>
          <a:xfrm>
            <a:off x="3255377" y="3852635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</a:p>
        </p:txBody>
      </p:sp>
      <p:sp>
        <p:nvSpPr>
          <p:cNvPr id="90" name="타원 89"/>
          <p:cNvSpPr/>
          <p:nvPr/>
        </p:nvSpPr>
        <p:spPr>
          <a:xfrm>
            <a:off x="3445775" y="4350377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</a:p>
        </p:txBody>
      </p:sp>
      <p:sp>
        <p:nvSpPr>
          <p:cNvPr id="91" name="타원 90"/>
          <p:cNvSpPr/>
          <p:nvPr/>
        </p:nvSpPr>
        <p:spPr>
          <a:xfrm>
            <a:off x="2655359" y="5282229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643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스토리보드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\\501-00-PC\501-강사pc\앱개발계획\Facebook+Devices\Facebook Devices\Phones\Samsung Galaxy S7\Device\Samsung Galaxy S7 Bla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3" y="1268759"/>
            <a:ext cx="2911701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/>
          <p:nvPr>
            <p:extLst>
              <p:ext uri="{D42A27DB-BD31-4B8C-83A1-F6EECF244321}">
                <p14:modId xmlns:p14="http://schemas.microsoft.com/office/powerpoint/2010/main" val="1259424100"/>
              </p:ext>
            </p:extLst>
          </p:nvPr>
        </p:nvGraphicFramePr>
        <p:xfrm>
          <a:off x="5364088" y="3093382"/>
          <a:ext cx="3381949" cy="336622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57782"/>
                <a:gridCol w="2924167"/>
              </a:tblGrid>
              <a:tr h="353218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01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ko-KR" altLang="en-US" sz="9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뒤로 가기</a:t>
                      </a:r>
                      <a:r>
                        <a:rPr lang="en-US" altLang="ko-KR" sz="9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9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도서로 이동</a:t>
                      </a:r>
                      <a:r>
                        <a:rPr lang="en-US" altLang="ko-KR" sz="9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)</a:t>
                      </a:r>
                      <a:endParaRPr sz="900" b="1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02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/>
                        <a:t>이북 메뉴</a:t>
                      </a: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03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/>
                        <a:t>터치 시 이전 페이지</a:t>
                      </a: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04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/>
                        <a:t>터치 시 전체 화면</a:t>
                      </a: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05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/>
                        <a:t>터치 시 다음 페이지</a:t>
                      </a: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06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/>
                        <a:t>책을 음성으로 듣기</a:t>
                      </a: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07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08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09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10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dirty="0"/>
                    </a:p>
                  </a:txBody>
                  <a:tcPr marL="64657" marR="64657" marT="64657" marB="64657" anchor="ctr" horzOverflow="overflow"/>
                </a:tc>
              </a:tr>
            </a:tbl>
          </a:graphicData>
        </a:graphic>
      </p:graphicFrame>
      <p:graphicFrame>
        <p:nvGraphicFramePr>
          <p:cNvPr id="9" name="표 8"/>
          <p:cNvGraphicFramePr/>
          <p:nvPr>
            <p:extLst>
              <p:ext uri="{D42A27DB-BD31-4B8C-83A1-F6EECF244321}">
                <p14:modId xmlns:p14="http://schemas.microsoft.com/office/powerpoint/2010/main" val="3201443552"/>
              </p:ext>
            </p:extLst>
          </p:nvPr>
        </p:nvGraphicFramePr>
        <p:xfrm>
          <a:off x="5364088" y="1196752"/>
          <a:ext cx="3384375" cy="168212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67520"/>
                <a:gridCol w="990580"/>
                <a:gridCol w="689268"/>
                <a:gridCol w="937007"/>
              </a:tblGrid>
              <a:tr h="34301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화면경로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10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메인</a:t>
                      </a:r>
                      <a:r>
                        <a:rPr lang="en-US" altLang="ko-KR" sz="10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&gt;</a:t>
                      </a:r>
                      <a:r>
                        <a:rPr lang="ko-KR" altLang="en-US" sz="10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도서</a:t>
                      </a:r>
                      <a:r>
                        <a:rPr lang="en-US" altLang="ko-KR" sz="10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&lt;</a:t>
                      </a:r>
                      <a:r>
                        <a:rPr lang="ko-KR" altLang="en-US" sz="1000" b="1" dirty="0" err="1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미리보기</a:t>
                      </a:r>
                      <a:r>
                        <a:rPr lang="en-US" altLang="ko-KR" sz="10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10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이북</a:t>
                      </a:r>
                      <a:r>
                        <a:rPr lang="en-US" altLang="ko-KR" sz="10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)</a:t>
                      </a:r>
                      <a:endParaRPr sz="1000" b="1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화면제목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10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이북</a:t>
                      </a:r>
                      <a:endParaRPr sz="1000" b="1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파일명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코드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latin typeface="+mn-lt"/>
                          <a:sym typeface="NanumGothic Bold"/>
                        </a:rPr>
                        <a:t>연결코드</a:t>
                      </a:r>
                      <a:endParaRPr sz="1100" b="1" dirty="0"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작성자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latin typeface="+mn-lt"/>
                          <a:sym typeface="NanumGothic Bold"/>
                        </a:rPr>
                        <a:t>작성일</a:t>
                      </a:r>
                      <a:endParaRPr sz="1100" b="1" dirty="0"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</a:tbl>
          </a:graphicData>
        </a:graphic>
      </p:graphicFrame>
      <p:grpSp>
        <p:nvGrpSpPr>
          <p:cNvPr id="10" name="Accordi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&lt;/Code&gt;&lt;CodeSignature&gt;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&lt;/CodeSignature&gt;&lt;/SmartOptions&gt;&lt;SmartResize enabled=&quot;True&quot; minWidth=&quot;70&quot; minHeight=&quot;8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190625" y="1834637"/>
            <a:ext cx="2457450" cy="3918463"/>
            <a:chOff x="595686" y="1261242"/>
            <a:chExt cx="1828800" cy="2507677"/>
          </a:xfrm>
        </p:grpSpPr>
        <p:sp>
          <p:nvSpPr>
            <p:cNvPr id="11" name="Section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595686" y="1261242"/>
              <a:ext cx="1828800" cy="26243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Panel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3"/>
              </p:custDataLst>
            </p:nvPr>
          </p:nvSpPr>
          <p:spPr>
            <a:xfrm>
              <a:off x="595686" y="1523672"/>
              <a:ext cx="1828800" cy="22452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190625" y="1834637"/>
            <a:ext cx="455083" cy="41007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45708" y="1834637"/>
            <a:ext cx="455083" cy="41007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00792" y="1834637"/>
            <a:ext cx="1092200" cy="41007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92992" y="1834637"/>
            <a:ext cx="455083" cy="41007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화살표 16"/>
          <p:cNvSpPr/>
          <p:nvPr/>
        </p:nvSpPr>
        <p:spPr>
          <a:xfrm>
            <a:off x="1247510" y="1899455"/>
            <a:ext cx="307181" cy="273383"/>
          </a:xfrm>
          <a:prstGeom prst="leftArrow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0792" y="1834637"/>
            <a:ext cx="1092200" cy="41007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6060" y="1899456"/>
            <a:ext cx="288946" cy="273385"/>
            <a:chOff x="6862440" y="2717798"/>
            <a:chExt cx="914400" cy="1027631"/>
          </a:xfrm>
          <a:solidFill>
            <a:schemeClr val="tx1"/>
          </a:solidFill>
        </p:grpSpPr>
        <p:sp>
          <p:nvSpPr>
            <p:cNvPr id="21" name="직사각형 20"/>
            <p:cNvSpPr/>
            <p:nvPr/>
          </p:nvSpPr>
          <p:spPr>
            <a:xfrm>
              <a:off x="6862440" y="2717798"/>
              <a:ext cx="914400" cy="5704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rot="5400000">
              <a:off x="6870824" y="3278774"/>
              <a:ext cx="457199" cy="473968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/>
            <p:cNvSpPr/>
            <p:nvPr/>
          </p:nvSpPr>
          <p:spPr>
            <a:xfrm rot="10800000">
              <a:off x="7319640" y="3288230"/>
              <a:ext cx="457200" cy="457199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Line"/>
          <p:cNvCxnSpPr>
            <a:cxnSpLocks/>
          </p:cNvCxnSpPr>
          <p:nvPr/>
        </p:nvCxnSpPr>
        <p:spPr bwMode="auto">
          <a:xfrm>
            <a:off x="1247510" y="2465770"/>
            <a:ext cx="2317496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ne"/>
          <p:cNvCxnSpPr>
            <a:cxnSpLocks/>
          </p:cNvCxnSpPr>
          <p:nvPr/>
        </p:nvCxnSpPr>
        <p:spPr bwMode="auto">
          <a:xfrm>
            <a:off x="1247510" y="2733956"/>
            <a:ext cx="2317496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Line"/>
          <p:cNvCxnSpPr>
            <a:cxnSpLocks/>
          </p:cNvCxnSpPr>
          <p:nvPr/>
        </p:nvCxnSpPr>
        <p:spPr bwMode="auto">
          <a:xfrm>
            <a:off x="1247510" y="3270329"/>
            <a:ext cx="2317496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Line"/>
          <p:cNvCxnSpPr>
            <a:cxnSpLocks/>
          </p:cNvCxnSpPr>
          <p:nvPr/>
        </p:nvCxnSpPr>
        <p:spPr bwMode="auto">
          <a:xfrm>
            <a:off x="1247510" y="3002143"/>
            <a:ext cx="2317496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Line"/>
          <p:cNvCxnSpPr>
            <a:cxnSpLocks/>
          </p:cNvCxnSpPr>
          <p:nvPr/>
        </p:nvCxnSpPr>
        <p:spPr bwMode="auto">
          <a:xfrm>
            <a:off x="1247511" y="3538515"/>
            <a:ext cx="2317496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Line"/>
          <p:cNvCxnSpPr>
            <a:cxnSpLocks/>
          </p:cNvCxnSpPr>
          <p:nvPr/>
        </p:nvCxnSpPr>
        <p:spPr bwMode="auto">
          <a:xfrm>
            <a:off x="1247510" y="3806701"/>
            <a:ext cx="2317496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Line"/>
          <p:cNvCxnSpPr>
            <a:cxnSpLocks/>
          </p:cNvCxnSpPr>
          <p:nvPr/>
        </p:nvCxnSpPr>
        <p:spPr bwMode="auto">
          <a:xfrm>
            <a:off x="1247510" y="4074887"/>
            <a:ext cx="2317496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Line"/>
          <p:cNvCxnSpPr>
            <a:cxnSpLocks/>
          </p:cNvCxnSpPr>
          <p:nvPr/>
        </p:nvCxnSpPr>
        <p:spPr bwMode="auto">
          <a:xfrm>
            <a:off x="1247510" y="4611260"/>
            <a:ext cx="2317496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Line"/>
          <p:cNvCxnSpPr>
            <a:cxnSpLocks/>
          </p:cNvCxnSpPr>
          <p:nvPr/>
        </p:nvCxnSpPr>
        <p:spPr bwMode="auto">
          <a:xfrm>
            <a:off x="1247510" y="4343073"/>
            <a:ext cx="2317496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Line"/>
          <p:cNvCxnSpPr>
            <a:cxnSpLocks/>
          </p:cNvCxnSpPr>
          <p:nvPr/>
        </p:nvCxnSpPr>
        <p:spPr bwMode="auto">
          <a:xfrm>
            <a:off x="1247510" y="4879447"/>
            <a:ext cx="23174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190625" y="4750702"/>
            <a:ext cx="2457450" cy="100239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1368957" y="4976416"/>
            <a:ext cx="2074603" cy="91127"/>
          </a:xfrm>
          <a:prstGeom prst="flowChartAlternateProcess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6793" y="4923994"/>
            <a:ext cx="182033" cy="182254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165625" y="5147666"/>
            <a:ext cx="481267" cy="48185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1471" y="5291217"/>
            <a:ext cx="409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음성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56467" y="5147666"/>
            <a:ext cx="54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>
                    <a:lumMod val="75000"/>
                  </a:schemeClr>
                </a:solidFill>
              </a:rPr>
              <a:t>1/233</a:t>
            </a:r>
            <a:endParaRPr lang="ko-KR" altLang="en-US" sz="1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365756" y="2816621"/>
            <a:ext cx="359655" cy="151521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929928" y="2671151"/>
            <a:ext cx="990013" cy="151521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237142" y="2816621"/>
            <a:ext cx="359655" cy="1515215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Picture 3" descr="\\501-00-PC\501-강사pc\앱개발계획\04앱개발계획\03_앱개발계획수립\icons-png\bars-bla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86" y="1873902"/>
            <a:ext cx="309525" cy="3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\\501-00-PC\501-강사pc\앱개발계획\04앱개발계획\03_앱개발계획수립\icons-png\search-bla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94" y="1914920"/>
            <a:ext cx="249504" cy="2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/>
          <p:cNvSpPr/>
          <p:nvPr/>
        </p:nvSpPr>
        <p:spPr>
          <a:xfrm>
            <a:off x="1415221" y="1704110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1898343" y="1704110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en-US" altLang="ko-KR" sz="1600" b="1" dirty="0" smtClean="0">
              <a:solidFill>
                <a:srgbClr val="00B05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235561" y="3338159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</a:p>
        </p:txBody>
      </p:sp>
      <p:sp>
        <p:nvSpPr>
          <p:cNvPr id="56" name="타원 55"/>
          <p:cNvSpPr/>
          <p:nvPr/>
        </p:nvSpPr>
        <p:spPr>
          <a:xfrm>
            <a:off x="2495259" y="3338159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</a:p>
        </p:txBody>
      </p:sp>
      <p:sp>
        <p:nvSpPr>
          <p:cNvPr id="57" name="타원 56"/>
          <p:cNvSpPr/>
          <p:nvPr/>
        </p:nvSpPr>
        <p:spPr>
          <a:xfrm>
            <a:off x="3344810" y="3338159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</a:p>
        </p:txBody>
      </p:sp>
      <p:sp>
        <p:nvSpPr>
          <p:cNvPr id="58" name="타원 57"/>
          <p:cNvSpPr/>
          <p:nvPr/>
        </p:nvSpPr>
        <p:spPr>
          <a:xfrm>
            <a:off x="2462968" y="5078026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643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501-00-PC\501-강사pc\앱개발계획\Facebook+Devices\Facebook Devices\Phones\Samsung Galaxy S7\Device\Samsung Galaxy S7 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64" y="1268758"/>
            <a:ext cx="2911701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스토리보드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/>
          <p:nvPr>
            <p:extLst>
              <p:ext uri="{D42A27DB-BD31-4B8C-83A1-F6EECF244321}">
                <p14:modId xmlns:p14="http://schemas.microsoft.com/office/powerpoint/2010/main" val="2771144372"/>
              </p:ext>
            </p:extLst>
          </p:nvPr>
        </p:nvGraphicFramePr>
        <p:xfrm>
          <a:off x="5364088" y="3093382"/>
          <a:ext cx="3381949" cy="336622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57782"/>
                <a:gridCol w="2924167"/>
              </a:tblGrid>
              <a:tr h="353218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01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ko-KR" altLang="en-US" sz="900" b="1" dirty="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터치 시 이전 페이지</a:t>
                      </a:r>
                      <a:endParaRPr sz="900" b="1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02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/>
                        <a:t>터치 시 전체 화면 취소</a:t>
                      </a: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03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lang="ko-KR" altLang="en-US" sz="900" b="1" dirty="0" smtClean="0"/>
                        <a:t>터치 시 다음 페이지</a:t>
                      </a: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04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05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06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sz="900" b="1"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07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08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dirty="0"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09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/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sym typeface="NanumGothic Bold"/>
                        </a:rPr>
                        <a:t>10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NanumGothic Bold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dirty="0"/>
                    </a:p>
                  </a:txBody>
                  <a:tcPr marL="64657" marR="64657" marT="64657" marB="64657" anchor="ctr" horzOverflow="overflow"/>
                </a:tc>
              </a:tr>
            </a:tbl>
          </a:graphicData>
        </a:graphic>
      </p:graphicFrame>
      <p:graphicFrame>
        <p:nvGraphicFramePr>
          <p:cNvPr id="9" name="표 8"/>
          <p:cNvGraphicFramePr/>
          <p:nvPr>
            <p:extLst>
              <p:ext uri="{D42A27DB-BD31-4B8C-83A1-F6EECF244321}">
                <p14:modId xmlns:p14="http://schemas.microsoft.com/office/powerpoint/2010/main" val="904801496"/>
              </p:ext>
            </p:extLst>
          </p:nvPr>
        </p:nvGraphicFramePr>
        <p:xfrm>
          <a:off x="5364088" y="1196752"/>
          <a:ext cx="3384375" cy="168212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67520"/>
                <a:gridCol w="990580"/>
                <a:gridCol w="689268"/>
                <a:gridCol w="937007"/>
              </a:tblGrid>
              <a:tr h="34301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화면경로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ko-KR" altLang="en-US" sz="1000" b="1" dirty="0" smtClean="0">
                          <a:latin typeface="+mn-lt"/>
                          <a:ea typeface="+mn-ea"/>
                          <a:cs typeface="나눔고딕"/>
                          <a:sym typeface="나눔고딕"/>
                        </a:rPr>
                        <a:t>메인</a:t>
                      </a:r>
                      <a:r>
                        <a:rPr lang="en-US" altLang="ko-KR" sz="1000" b="1" dirty="0" smtClean="0">
                          <a:latin typeface="+mn-lt"/>
                          <a:ea typeface="+mn-ea"/>
                          <a:cs typeface="나눔고딕"/>
                          <a:sym typeface="나눔고딕"/>
                        </a:rPr>
                        <a:t>&gt;</a:t>
                      </a:r>
                      <a:r>
                        <a:rPr lang="ko-KR" altLang="en-US" sz="1000" b="1" dirty="0" smtClean="0">
                          <a:latin typeface="+mn-lt"/>
                          <a:ea typeface="+mn-ea"/>
                          <a:cs typeface="나눔고딕"/>
                          <a:sym typeface="나눔고딕"/>
                        </a:rPr>
                        <a:t>도서</a:t>
                      </a:r>
                      <a:r>
                        <a:rPr lang="en-US" altLang="ko-KR" sz="1000" b="1" dirty="0" smtClean="0">
                          <a:latin typeface="+mn-lt"/>
                          <a:ea typeface="+mn-ea"/>
                          <a:cs typeface="나눔고딕"/>
                          <a:sym typeface="나눔고딕"/>
                        </a:rPr>
                        <a:t>&gt;</a:t>
                      </a:r>
                      <a:r>
                        <a:rPr lang="ko-KR" altLang="en-US" sz="1000" b="1" dirty="0" err="1" smtClean="0">
                          <a:latin typeface="+mn-lt"/>
                          <a:ea typeface="+mn-ea"/>
                          <a:cs typeface="나눔고딕"/>
                          <a:sym typeface="나눔고딕"/>
                        </a:rPr>
                        <a:t>미리보기</a:t>
                      </a:r>
                      <a:r>
                        <a:rPr lang="en-US" altLang="ko-KR" sz="1000" b="1" dirty="0" smtClean="0">
                          <a:latin typeface="+mn-lt"/>
                          <a:ea typeface="+mn-ea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1000" b="1" dirty="0" smtClean="0">
                          <a:latin typeface="+mn-lt"/>
                          <a:ea typeface="+mn-ea"/>
                          <a:cs typeface="나눔고딕"/>
                          <a:sym typeface="나눔고딕"/>
                        </a:rPr>
                        <a:t>이북</a:t>
                      </a:r>
                      <a:r>
                        <a:rPr lang="en-US" altLang="ko-KR" sz="1000" b="1" dirty="0" smtClean="0">
                          <a:latin typeface="+mn-lt"/>
                          <a:ea typeface="+mn-ea"/>
                          <a:cs typeface="나눔고딕"/>
                          <a:sym typeface="나눔고딕"/>
                        </a:rPr>
                        <a:t>)&gt;</a:t>
                      </a:r>
                      <a:r>
                        <a:rPr lang="ko-KR" altLang="en-US" sz="1000" b="1" dirty="0" smtClean="0">
                          <a:latin typeface="+mn-lt"/>
                          <a:ea typeface="+mn-ea"/>
                          <a:cs typeface="나눔고딕"/>
                          <a:sym typeface="나눔고딕"/>
                        </a:rPr>
                        <a:t>전체화면</a:t>
                      </a:r>
                      <a:endParaRPr lang="ko-KR" altLang="en-US" sz="1000" b="1" dirty="0">
                        <a:latin typeface="+mn-lt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화면제목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000" b="1" dirty="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파일명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코드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latin typeface="+mn-lt"/>
                          <a:sym typeface="NanumGothic Bold"/>
                        </a:rPr>
                        <a:t>연결코드</a:t>
                      </a:r>
                      <a:endParaRPr sz="1100" b="1" dirty="0"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  <a:tr h="33477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sym typeface="NanumGothic Bold"/>
                        </a:rPr>
                        <a:t>작성자</a:t>
                      </a:r>
                      <a:endParaRPr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100" b="1" dirty="0" err="1">
                          <a:latin typeface="+mn-lt"/>
                          <a:sym typeface="NanumGothic Bold"/>
                        </a:rPr>
                        <a:t>작성일</a:t>
                      </a:r>
                      <a:endParaRPr sz="1100" b="1" dirty="0">
                        <a:latin typeface="+mn-lt"/>
                        <a:ea typeface="NanumGothic Bold"/>
                        <a:cs typeface="NanumGothic Bold"/>
                        <a:sym typeface="NanumGothic Bold"/>
                      </a:endParaRPr>
                    </a:p>
                  </a:txBody>
                  <a:tcPr marL="64657" marR="64657" marT="64657" marB="64657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endParaRPr sz="1100" b="1" dirty="0">
                        <a:latin typeface="+mn-lt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4657" marR="64657" marT="64657" marB="64657" anchor="ctr" horzOverflow="overflow"/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133276" y="1932026"/>
            <a:ext cx="2372078" cy="3873238"/>
            <a:chOff x="2199922" y="1924472"/>
            <a:chExt cx="3717286" cy="5328592"/>
          </a:xfrm>
        </p:grpSpPr>
        <p:cxnSp>
          <p:nvCxnSpPr>
            <p:cNvPr id="10" name="Line"/>
            <p:cNvCxnSpPr>
              <a:cxnSpLocks/>
            </p:cNvCxnSpPr>
            <p:nvPr/>
          </p:nvCxnSpPr>
          <p:spPr bwMode="auto">
            <a:xfrm>
              <a:off x="2199922" y="2812570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Line"/>
            <p:cNvCxnSpPr>
              <a:cxnSpLocks/>
            </p:cNvCxnSpPr>
            <p:nvPr/>
          </p:nvCxnSpPr>
          <p:spPr bwMode="auto">
            <a:xfrm>
              <a:off x="2199922" y="3256619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Line"/>
            <p:cNvCxnSpPr>
              <a:cxnSpLocks/>
            </p:cNvCxnSpPr>
            <p:nvPr/>
          </p:nvCxnSpPr>
          <p:spPr bwMode="auto">
            <a:xfrm>
              <a:off x="2199922" y="4144717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Line"/>
            <p:cNvCxnSpPr>
              <a:cxnSpLocks/>
            </p:cNvCxnSpPr>
            <p:nvPr/>
          </p:nvCxnSpPr>
          <p:spPr bwMode="auto">
            <a:xfrm>
              <a:off x="2199922" y="3700668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Line"/>
            <p:cNvCxnSpPr>
              <a:cxnSpLocks/>
            </p:cNvCxnSpPr>
            <p:nvPr/>
          </p:nvCxnSpPr>
          <p:spPr bwMode="auto">
            <a:xfrm>
              <a:off x="2199922" y="4588766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Line"/>
            <p:cNvCxnSpPr>
              <a:cxnSpLocks/>
            </p:cNvCxnSpPr>
            <p:nvPr/>
          </p:nvCxnSpPr>
          <p:spPr bwMode="auto">
            <a:xfrm>
              <a:off x="2199922" y="5032815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Line"/>
            <p:cNvCxnSpPr>
              <a:cxnSpLocks/>
            </p:cNvCxnSpPr>
            <p:nvPr/>
          </p:nvCxnSpPr>
          <p:spPr bwMode="auto">
            <a:xfrm>
              <a:off x="2199922" y="5476864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Line"/>
            <p:cNvCxnSpPr>
              <a:cxnSpLocks/>
            </p:cNvCxnSpPr>
            <p:nvPr/>
          </p:nvCxnSpPr>
          <p:spPr bwMode="auto">
            <a:xfrm>
              <a:off x="2199922" y="6364962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Line"/>
            <p:cNvCxnSpPr>
              <a:cxnSpLocks/>
            </p:cNvCxnSpPr>
            <p:nvPr/>
          </p:nvCxnSpPr>
          <p:spPr bwMode="auto">
            <a:xfrm>
              <a:off x="2199922" y="5920913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Line"/>
            <p:cNvCxnSpPr>
              <a:cxnSpLocks/>
            </p:cNvCxnSpPr>
            <p:nvPr/>
          </p:nvCxnSpPr>
          <p:spPr bwMode="auto">
            <a:xfrm>
              <a:off x="2199922" y="2368521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Line"/>
            <p:cNvCxnSpPr>
              <a:cxnSpLocks/>
            </p:cNvCxnSpPr>
            <p:nvPr/>
          </p:nvCxnSpPr>
          <p:spPr bwMode="auto">
            <a:xfrm>
              <a:off x="2199922" y="1924472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Line"/>
            <p:cNvCxnSpPr>
              <a:cxnSpLocks/>
            </p:cNvCxnSpPr>
            <p:nvPr/>
          </p:nvCxnSpPr>
          <p:spPr bwMode="auto">
            <a:xfrm>
              <a:off x="2199922" y="6809011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Line"/>
            <p:cNvCxnSpPr>
              <a:cxnSpLocks/>
            </p:cNvCxnSpPr>
            <p:nvPr/>
          </p:nvCxnSpPr>
          <p:spPr bwMode="auto">
            <a:xfrm>
              <a:off x="2199922" y="7253064"/>
              <a:ext cx="3666982" cy="0"/>
            </a:xfrm>
            <a:prstGeom prst="lin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2387023" y="3044339"/>
              <a:ext cx="569084" cy="2394626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3279714" y="2814440"/>
              <a:ext cx="1566501" cy="2394626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348124" y="3044339"/>
              <a:ext cx="569084" cy="2394626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타원 29"/>
          <p:cNvSpPr/>
          <p:nvPr/>
        </p:nvSpPr>
        <p:spPr>
          <a:xfrm>
            <a:off x="1148889" y="3255166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2303265" y="3117189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en-US" altLang="ko-KR" sz="1600" b="1" dirty="0" smtClean="0">
              <a:solidFill>
                <a:srgbClr val="00B05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20345" y="3284298"/>
            <a:ext cx="303265" cy="332036"/>
          </a:xfrm>
          <a:prstGeom prst="ellipse">
            <a:avLst/>
          </a:prstGeom>
          <a:solidFill>
            <a:srgbClr val="51D97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643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8920"/>
            <a:ext cx="9144000" cy="92333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09. </a:t>
            </a:r>
            <a:r>
              <a:rPr lang="ko-KR" altLang="en-US" sz="5400" dirty="0" err="1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프로토</a:t>
            </a:r>
            <a:r>
              <a:rPr lang="ko-KR" altLang="en-US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 타입</a:t>
            </a:r>
            <a:endParaRPr lang="en-US" altLang="ko-KR" sz="5400" dirty="0">
              <a:solidFill>
                <a:schemeClr val="tx2">
                  <a:alpha val="91000"/>
                </a:schemeClr>
              </a:solidFill>
              <a:effectLst>
                <a:outerShdw blurRad="114300" dist="63500" dir="2700000" algn="tl" rotWithShape="0">
                  <a:schemeClr val="bg1">
                    <a:alpha val="94000"/>
                  </a:scheme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64135"/>
            <a:ext cx="9144000" cy="4046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>
            <a:off x="5512668" y="3226668"/>
            <a:ext cx="6858000" cy="404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>
            <a:off x="-3263485" y="3226670"/>
            <a:ext cx="6858000" cy="404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255169"/>
              </p:ext>
            </p:extLst>
          </p:nvPr>
        </p:nvGraphicFramePr>
        <p:xfrm>
          <a:off x="323528" y="836712"/>
          <a:ext cx="8393678" cy="5418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4513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프로토</a:t>
            </a:r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타입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15244"/>
            <a:ext cx="2808312" cy="49925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067944" y="1315244"/>
            <a:ext cx="210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</a:lstStyle>
          <a:p>
            <a:r>
              <a:rPr lang="ko-KR" altLang="en-US" dirty="0"/>
              <a:t>  메인 이미지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7944" y="2107332"/>
            <a:ext cx="3960440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최대한 단순화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불필요한 메뉴들을 없앰으로써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접근성을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높임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0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프로토</a:t>
            </a:r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타입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6"/>
            <a:ext cx="2815877" cy="50060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067944" y="1340768"/>
            <a:ext cx="2102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서브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메인</a:t>
            </a:r>
            <a:r>
              <a:rPr lang="en-US" altLang="ko-KR" dirty="0"/>
              <a:t>-</a:t>
            </a:r>
            <a:r>
              <a:rPr lang="ko-KR" altLang="en-US" dirty="0"/>
              <a:t>도서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2505572"/>
            <a:ext cx="40324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defRPr>
            </a:lvl1pPr>
          </a:lstStyle>
          <a:p>
            <a:r>
              <a:rPr lang="ko-KR" altLang="en-US" dirty="0" smtClean="0"/>
              <a:t>배경을 </a:t>
            </a:r>
            <a:r>
              <a:rPr lang="ko-KR" altLang="en-US" dirty="0"/>
              <a:t>대부분 </a:t>
            </a:r>
            <a:r>
              <a:rPr lang="ko-KR" altLang="en-US" dirty="0" smtClean="0"/>
              <a:t>하얀색으로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함으로써 </a:t>
            </a:r>
            <a:r>
              <a:rPr lang="ko-KR" altLang="en-US" dirty="0"/>
              <a:t>페이지가 주는 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자체에 </a:t>
            </a:r>
            <a:r>
              <a:rPr lang="ko-KR" altLang="en-US" dirty="0"/>
              <a:t>집중하게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열고 </a:t>
            </a:r>
            <a:r>
              <a:rPr lang="ko-KR" altLang="en-US" dirty="0"/>
              <a:t>닫을 수 있는 </a:t>
            </a:r>
            <a:r>
              <a:rPr lang="ko-KR" altLang="en-US" dirty="0" smtClean="0"/>
              <a:t>버튼을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넣음으로써 </a:t>
            </a:r>
            <a:r>
              <a:rPr lang="ko-KR" altLang="en-US" dirty="0"/>
              <a:t>화면을 절약하고 많은 정보를 이용자가</a:t>
            </a:r>
            <a:r>
              <a:rPr lang="en-US" altLang="ko-KR" dirty="0"/>
              <a:t> </a:t>
            </a:r>
            <a:r>
              <a:rPr lang="ko-KR" altLang="en-US" dirty="0"/>
              <a:t>선택적으로 볼 수 있게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62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프로토</a:t>
            </a:r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타입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7944" y="134076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</a:lstStyle>
          <a:p>
            <a:r>
              <a:rPr lang="ko-KR" altLang="en-US" dirty="0"/>
              <a:t>서브 </a:t>
            </a:r>
            <a:r>
              <a:rPr lang="ko-KR" altLang="en-US" dirty="0" smtClean="0"/>
              <a:t>이미지</a:t>
            </a:r>
            <a:endParaRPr lang="en-US" altLang="ko-KR" dirty="0"/>
          </a:p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도서</a:t>
            </a:r>
            <a:r>
              <a:rPr lang="en-US" altLang="ko-KR" dirty="0"/>
              <a:t>&gt;</a:t>
            </a:r>
            <a:r>
              <a:rPr lang="ko-KR" altLang="en-US" dirty="0" err="1" smtClean="0"/>
              <a:t>미리보기</a:t>
            </a:r>
            <a:r>
              <a:rPr lang="en-US" altLang="ko-KR" dirty="0" smtClean="0"/>
              <a:t>(e-book)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2510343"/>
            <a:ext cx="4608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defRPr>
            </a:lvl1pPr>
          </a:lstStyle>
          <a:p>
            <a:r>
              <a:rPr lang="ko-KR" altLang="en-US" dirty="0" err="1" smtClean="0"/>
              <a:t>어플</a:t>
            </a:r>
            <a:r>
              <a:rPr lang="ko-KR" altLang="en-US" dirty="0" smtClean="0"/>
              <a:t> 내의 </a:t>
            </a:r>
            <a:r>
              <a:rPr lang="en-US" altLang="ko-KR" dirty="0" smtClean="0"/>
              <a:t>e-book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메뉴바를</a:t>
            </a:r>
            <a:r>
              <a:rPr lang="ko-KR" altLang="en-US" dirty="0" smtClean="0"/>
              <a:t> </a:t>
            </a:r>
            <a:r>
              <a:rPr lang="ko-KR" altLang="en-US" dirty="0" err="1"/>
              <a:t>상하단에</a:t>
            </a:r>
            <a:r>
              <a:rPr lang="ko-KR" altLang="en-US" dirty="0"/>
              <a:t> 배치하고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화면 가운데 부분을 </a:t>
            </a:r>
            <a:r>
              <a:rPr lang="ko-KR" altLang="en-US" dirty="0" err="1"/>
              <a:t>터치하면전체</a:t>
            </a:r>
            <a:r>
              <a:rPr lang="ko-KR" altLang="en-US" dirty="0"/>
              <a:t> 화면이 되게 </a:t>
            </a:r>
            <a:r>
              <a:rPr lang="ko-KR" altLang="en-US" dirty="0" smtClean="0"/>
              <a:t>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음성기능과 음성 배속 기능을 넣어서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책을 빠르게 들을 수 있게 함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6"/>
            <a:ext cx="2808312" cy="49925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11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프로토</a:t>
            </a:r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타입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7943" y="1340768"/>
            <a:ext cx="4824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</a:lstStyle>
          <a:p>
            <a:r>
              <a:rPr lang="ko-KR" altLang="en-US" dirty="0"/>
              <a:t>서브 이미지</a:t>
            </a:r>
            <a:endParaRPr lang="en-US" altLang="ko-KR" dirty="0"/>
          </a:p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도서</a:t>
            </a:r>
            <a:r>
              <a:rPr lang="en-US" altLang="ko-KR" dirty="0"/>
              <a:t>&gt;</a:t>
            </a:r>
            <a:r>
              <a:rPr lang="ko-KR" altLang="en-US" dirty="0" err="1" smtClean="0"/>
              <a:t>미리보기</a:t>
            </a:r>
            <a:r>
              <a:rPr lang="en-US" altLang="ko-KR" dirty="0" smtClean="0"/>
              <a:t>(e-book)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2752538" cy="4893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067944" y="2510343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defRPr>
            </a:lvl1pPr>
          </a:lstStyle>
          <a:p>
            <a:r>
              <a:rPr lang="en-US" altLang="ko-KR" dirty="0" smtClean="0"/>
              <a:t>E-book </a:t>
            </a:r>
            <a:r>
              <a:rPr lang="ko-KR" altLang="en-US" dirty="0" smtClean="0"/>
              <a:t>전체화면이며 별다른 레이아웃 없이 도서내용만을 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211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프로토</a:t>
            </a:r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타입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7944" y="1340768"/>
            <a:ext cx="2102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</a:lstStyle>
          <a:p>
            <a:r>
              <a:rPr lang="ko-KR" altLang="en-US" dirty="0" smtClean="0"/>
              <a:t>서브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2576054"/>
            <a:ext cx="460851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defRPr>
            </a:lvl1pPr>
          </a:lstStyle>
          <a:p>
            <a:r>
              <a:rPr lang="ko-KR" altLang="en-US" dirty="0" err="1" smtClean="0"/>
              <a:t>메인의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검색탭을</a:t>
            </a:r>
            <a:r>
              <a:rPr lang="ko-KR" altLang="en-US" dirty="0" smtClean="0"/>
              <a:t> 누르고 문자를 입력했을 시 뜨는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목록이다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도서의 제목을 검색할 수도 있고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 smtClean="0"/>
              <a:t>카테고리명</a:t>
            </a:r>
            <a:r>
              <a:rPr lang="ko-KR" altLang="en-US" dirty="0" smtClean="0"/>
              <a:t> 검색도 가능하다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문학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)</a:t>
            </a:r>
            <a:r>
              <a:rPr lang="ko-KR" altLang="en-US" dirty="0"/>
              <a:t>을</a:t>
            </a:r>
            <a:r>
              <a:rPr lang="ko-KR" altLang="en-US" dirty="0" smtClean="0"/>
              <a:t> 쳤을 시에는 그에 관련된 도서목록이 뜬다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2715703" cy="48279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11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프로토</a:t>
            </a:r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타입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19993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7944" y="134076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</a:lstStyle>
          <a:p>
            <a:r>
              <a:rPr lang="ko-KR" altLang="en-US" dirty="0" smtClean="0"/>
              <a:t>서브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도서 목록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2576054"/>
            <a:ext cx="4608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defRPr>
            </a:lvl1pPr>
          </a:lstStyle>
          <a:p>
            <a:r>
              <a:rPr lang="ko-KR" altLang="en-US" dirty="0" err="1" smtClean="0"/>
              <a:t>검색탭에</a:t>
            </a:r>
            <a:r>
              <a:rPr lang="ko-KR" altLang="en-US" dirty="0" smtClean="0"/>
              <a:t> 문학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쳤을 시에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나오는 도서 목록이며  동명의 카테고리 메뉴에 들어갔을 때 나오는 화면과 동일하다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4" y="1340768"/>
            <a:ext cx="2766094" cy="4917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56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508" y="1782976"/>
            <a:ext cx="88569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 smtClean="0">
                <a:solidFill>
                  <a:srgbClr val="FF5126">
                    <a:alpha val="50000"/>
                  </a:srgb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감사합니다</a:t>
            </a:r>
            <a:r>
              <a:rPr lang="en-US" altLang="ko-KR" sz="11500" dirty="0" smtClean="0">
                <a:solidFill>
                  <a:srgbClr val="FF5126">
                    <a:alpha val="50000"/>
                  </a:srgb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sz="11500" dirty="0">
              <a:solidFill>
                <a:srgbClr val="FF5126">
                  <a:alpha val="50000"/>
                </a:srgb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645024"/>
            <a:ext cx="19716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8920"/>
            <a:ext cx="9144000" cy="92333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02. </a:t>
            </a:r>
            <a:r>
              <a:rPr lang="ko-KR" altLang="en-US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시장 조사</a:t>
            </a:r>
            <a:endParaRPr lang="en-US" altLang="ko-KR" sz="5400" dirty="0">
              <a:solidFill>
                <a:schemeClr val="tx2">
                  <a:alpha val="91000"/>
                </a:schemeClr>
              </a:solidFill>
              <a:effectLst>
                <a:outerShdw blurRad="114300" dist="63500" dir="2700000" algn="tl" rotWithShape="0">
                  <a:schemeClr val="bg1">
                    <a:alpha val="94000"/>
                  </a:scheme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64135"/>
            <a:ext cx="9144000" cy="4046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>
            <a:off x="5512668" y="3226668"/>
            <a:ext cx="6858000" cy="404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>
            <a:off x="-3263485" y="3226670"/>
            <a:ext cx="6858000" cy="404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5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25193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시장 조사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7" y="-516374"/>
            <a:ext cx="5646299" cy="48094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39552" y="1268760"/>
            <a:ext cx="7920880" cy="5040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19886" y="6015770"/>
            <a:ext cx="1481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출처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-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플레이 스토어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24" y="-602427"/>
            <a:ext cx="5848350" cy="49815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" y="2382695"/>
            <a:ext cx="8428153" cy="41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시장 조사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25193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534" y="0"/>
            <a:ext cx="4385398" cy="3735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30" y="-688479"/>
            <a:ext cx="5848350" cy="4981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91519" y="16952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알라딘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2" y="2420888"/>
            <a:ext cx="825276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시장 조사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25193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632" y="-155098"/>
            <a:ext cx="4968552" cy="42321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08" y="-459432"/>
            <a:ext cx="5848350" cy="4981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6912"/>
            <a:ext cx="826846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8920"/>
            <a:ext cx="9144000" cy="923330"/>
          </a:xfrm>
          <a:prstGeom prst="rect">
            <a:avLst/>
          </a:prstGeom>
          <a:ln>
            <a:noFill/>
          </a:ln>
          <a:effectLst>
            <a:reflection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03. </a:t>
            </a:r>
            <a:r>
              <a:rPr lang="ko-KR" altLang="en-US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목표 및 </a:t>
            </a:r>
            <a:r>
              <a:rPr lang="ko-KR" altLang="en-US" sz="5400" dirty="0" err="1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타겟</a:t>
            </a:r>
            <a:r>
              <a:rPr lang="ko-KR" altLang="en-US" sz="5400" dirty="0" smtClean="0">
                <a:solidFill>
                  <a:schemeClr val="tx2">
                    <a:alpha val="91000"/>
                  </a:schemeClr>
                </a:solidFill>
                <a:effectLst>
                  <a:outerShdw blurRad="114300" dist="63500" dir="2700000" algn="tl" rotWithShape="0">
                    <a:schemeClr val="bg1">
                      <a:alpha val="94000"/>
                    </a:scheme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 설정</a:t>
            </a:r>
            <a:endParaRPr lang="en-US" altLang="ko-KR" sz="5400" dirty="0">
              <a:solidFill>
                <a:schemeClr val="tx2">
                  <a:alpha val="91000"/>
                </a:schemeClr>
              </a:solidFill>
              <a:effectLst>
                <a:outerShdw blurRad="114300" dist="63500" dir="2700000" algn="tl" rotWithShape="0">
                  <a:schemeClr val="bg1">
                    <a:alpha val="94000"/>
                  </a:scheme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64135"/>
            <a:ext cx="9144000" cy="4046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>
            <a:off x="5512668" y="3226668"/>
            <a:ext cx="6858000" cy="404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>
            <a:off x="-3263485" y="3226670"/>
            <a:ext cx="6858000" cy="404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 flipV="1">
            <a:off x="5653007" y="-7952"/>
            <a:ext cx="3491880" cy="984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" name="순서도: 문서 2"/>
          <p:cNvSpPr/>
          <p:nvPr/>
        </p:nvSpPr>
        <p:spPr>
          <a:xfrm>
            <a:off x="0" y="0"/>
            <a:ext cx="5508104" cy="1196752"/>
          </a:xfrm>
          <a:prstGeom prst="flowChartDocumen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 rot="10800000" flipV="1">
            <a:off x="323528" y="181074"/>
            <a:ext cx="4680520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목표 및 </a:t>
            </a:r>
            <a:r>
              <a:rPr lang="ko-KR" altLang="en-US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타겟설</a:t>
            </a:r>
            <a:r>
              <a:rPr lang="ko-KR" altLang="en-US" dirty="0" err="1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정</a:t>
            </a:r>
            <a:endParaRPr lang="ko-KR" altLang="en-US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3092" y="25193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서점 </a:t>
            </a:r>
            <a:r>
              <a:rPr lang="ko-KR" altLang="en-US" sz="3200" dirty="0" err="1" smtClean="0">
                <a:solidFill>
                  <a:schemeClr val="accent1">
                    <a:lumMod val="75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앱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8104" y="0"/>
            <a:ext cx="144016" cy="98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29933" y="2548331"/>
            <a:ext cx="7512102" cy="1991882"/>
            <a:chOff x="829933" y="2548331"/>
            <a:chExt cx="7512102" cy="1991882"/>
          </a:xfrm>
        </p:grpSpPr>
        <p:sp>
          <p:nvSpPr>
            <p:cNvPr id="11" name="자유형 10"/>
            <p:cNvSpPr/>
            <p:nvPr/>
          </p:nvSpPr>
          <p:spPr>
            <a:xfrm>
              <a:off x="829933" y="2548331"/>
              <a:ext cx="2290275" cy="604800"/>
            </a:xfrm>
            <a:custGeom>
              <a:avLst/>
              <a:gdLst>
                <a:gd name="connsiteX0" fmla="*/ 0 w 2290275"/>
                <a:gd name="connsiteY0" fmla="*/ 0 h 604800"/>
                <a:gd name="connsiteX1" fmla="*/ 2290275 w 2290275"/>
                <a:gd name="connsiteY1" fmla="*/ 0 h 604800"/>
                <a:gd name="connsiteX2" fmla="*/ 2290275 w 2290275"/>
                <a:gd name="connsiteY2" fmla="*/ 604800 h 604800"/>
                <a:gd name="connsiteX3" fmla="*/ 0 w 2290275"/>
                <a:gd name="connsiteY3" fmla="*/ 604800 h 604800"/>
                <a:gd name="connsiteX4" fmla="*/ 0 w 2290275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275" h="604800">
                  <a:moveTo>
                    <a:pt x="0" y="0"/>
                  </a:moveTo>
                  <a:lnTo>
                    <a:pt x="2290275" y="0"/>
                  </a:lnTo>
                  <a:lnTo>
                    <a:pt x="2290275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52" tIns="85344" rIns="149352" bIns="85344" numCol="1" spcCol="1270" anchor="ctr" anchorCtr="0">
              <a:noAutofit/>
            </a:bodyPr>
            <a:lstStyle/>
            <a:p>
              <a:pPr lvl="0" algn="ctr" defTabSz="9334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2100" b="0" kern="120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주제선정</a:t>
              </a:r>
              <a:endParaRPr lang="ko-KR" sz="21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29933" y="3153131"/>
              <a:ext cx="2290275" cy="1387082"/>
            </a:xfrm>
            <a:custGeom>
              <a:avLst/>
              <a:gdLst>
                <a:gd name="connsiteX0" fmla="*/ 0 w 2290275"/>
                <a:gd name="connsiteY0" fmla="*/ 0 h 1387082"/>
                <a:gd name="connsiteX1" fmla="*/ 2290275 w 2290275"/>
                <a:gd name="connsiteY1" fmla="*/ 0 h 1387082"/>
                <a:gd name="connsiteX2" fmla="*/ 2290275 w 2290275"/>
                <a:gd name="connsiteY2" fmla="*/ 1387082 h 1387082"/>
                <a:gd name="connsiteX3" fmla="*/ 0 w 2290275"/>
                <a:gd name="connsiteY3" fmla="*/ 1387082 h 1387082"/>
                <a:gd name="connsiteX4" fmla="*/ 0 w 2290275"/>
                <a:gd name="connsiteY4" fmla="*/ 0 h 138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275" h="1387082">
                  <a:moveTo>
                    <a:pt x="0" y="0"/>
                  </a:moveTo>
                  <a:lnTo>
                    <a:pt x="2290275" y="0"/>
                  </a:lnTo>
                  <a:lnTo>
                    <a:pt x="2290275" y="1387082"/>
                  </a:lnTo>
                  <a:lnTo>
                    <a:pt x="0" y="138708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014" tIns="112014" rIns="149352" bIns="168021" numCol="1" spcCol="1270" anchor="t" anchorCtr="0">
              <a:noAutofit/>
            </a:bodyPr>
            <a:lstStyle/>
            <a:p>
              <a:pPr marL="0" lvl="1" algn="ctr" defTabSz="933450" rtl="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ko-KR" sz="2100" b="0" kern="1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marL="0" lvl="1" algn="ctr" defTabSz="933450" rtl="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sz="2100" kern="1200" dirty="0" smtClean="0">
                  <a:ln w="18415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서점 </a:t>
              </a:r>
              <a:r>
                <a:rPr lang="ko-KR" sz="2100" kern="1200" dirty="0" err="1" smtClean="0">
                  <a:ln w="18415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앱</a:t>
              </a:r>
              <a:r>
                <a:rPr lang="en-US" sz="2100" b="1" kern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/>
              </a:r>
              <a:br>
                <a:rPr lang="en-US" sz="2100" b="1" kern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</a:br>
              <a:endParaRPr lang="ko-KR" sz="2100" kern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440846" y="2548331"/>
              <a:ext cx="2290275" cy="604800"/>
            </a:xfrm>
            <a:custGeom>
              <a:avLst/>
              <a:gdLst>
                <a:gd name="connsiteX0" fmla="*/ 0 w 2290275"/>
                <a:gd name="connsiteY0" fmla="*/ 0 h 604800"/>
                <a:gd name="connsiteX1" fmla="*/ 2290275 w 2290275"/>
                <a:gd name="connsiteY1" fmla="*/ 0 h 604800"/>
                <a:gd name="connsiteX2" fmla="*/ 2290275 w 2290275"/>
                <a:gd name="connsiteY2" fmla="*/ 604800 h 604800"/>
                <a:gd name="connsiteX3" fmla="*/ 0 w 2290275"/>
                <a:gd name="connsiteY3" fmla="*/ 604800 h 604800"/>
                <a:gd name="connsiteX4" fmla="*/ 0 w 2290275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275" h="604800">
                  <a:moveTo>
                    <a:pt x="0" y="0"/>
                  </a:moveTo>
                  <a:lnTo>
                    <a:pt x="2290275" y="0"/>
                  </a:lnTo>
                  <a:lnTo>
                    <a:pt x="2290275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4966938"/>
                <a:satOff val="19906"/>
                <a:lumOff val="4314"/>
                <a:alphaOff val="0"/>
              </a:schemeClr>
            </a:lnRef>
            <a:fillRef idx="1">
              <a:schemeClr val="accent5">
                <a:hueOff val="-4966938"/>
                <a:satOff val="19906"/>
                <a:lumOff val="4314"/>
                <a:alphaOff val="0"/>
              </a:schemeClr>
            </a:fillRef>
            <a:effectRef idx="0">
              <a:schemeClr val="accent5">
                <a:hueOff val="-4966938"/>
                <a:satOff val="19906"/>
                <a:lumOff val="4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52" tIns="85344" rIns="149352" bIns="85344" numCol="1" spcCol="1270" anchor="ctr" anchorCtr="0">
              <a:noAutofit/>
            </a:bodyPr>
            <a:lstStyle/>
            <a:p>
              <a:pPr lvl="0" algn="ctr" defTabSz="9334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100" b="0" kern="120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목표</a:t>
              </a:r>
              <a:endParaRPr lang="ko-KR" sz="21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3440846" y="3153131"/>
              <a:ext cx="2290275" cy="1387082"/>
            </a:xfrm>
            <a:custGeom>
              <a:avLst/>
              <a:gdLst>
                <a:gd name="connsiteX0" fmla="*/ 0 w 2290275"/>
                <a:gd name="connsiteY0" fmla="*/ 0 h 1387082"/>
                <a:gd name="connsiteX1" fmla="*/ 2290275 w 2290275"/>
                <a:gd name="connsiteY1" fmla="*/ 0 h 1387082"/>
                <a:gd name="connsiteX2" fmla="*/ 2290275 w 2290275"/>
                <a:gd name="connsiteY2" fmla="*/ 1387082 h 1387082"/>
                <a:gd name="connsiteX3" fmla="*/ 0 w 2290275"/>
                <a:gd name="connsiteY3" fmla="*/ 1387082 h 1387082"/>
                <a:gd name="connsiteX4" fmla="*/ 0 w 2290275"/>
                <a:gd name="connsiteY4" fmla="*/ 0 h 138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275" h="1387082">
                  <a:moveTo>
                    <a:pt x="0" y="0"/>
                  </a:moveTo>
                  <a:lnTo>
                    <a:pt x="2290275" y="0"/>
                  </a:lnTo>
                  <a:lnTo>
                    <a:pt x="2290275" y="1387082"/>
                  </a:lnTo>
                  <a:lnTo>
                    <a:pt x="0" y="138708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-5370241"/>
                <a:satOff val="24126"/>
                <a:lumOff val="1658"/>
                <a:alphaOff val="0"/>
              </a:schemeClr>
            </a:lnRef>
            <a:fillRef idx="1">
              <a:schemeClr val="accent5">
                <a:tint val="40000"/>
                <a:alpha val="90000"/>
                <a:hueOff val="-5370241"/>
                <a:satOff val="24126"/>
                <a:lumOff val="1658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5370241"/>
                <a:satOff val="24126"/>
                <a:lumOff val="165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014" tIns="112014" rIns="149352" bIns="168021" numCol="1" spcCol="1270" anchor="ctr" anchorCtr="0">
              <a:noAutofit/>
            </a:bodyPr>
            <a:lstStyle/>
            <a:p>
              <a:pPr marL="0" lvl="1" algn="ctr" defTabSz="933450" rtl="0" latinLnBrk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2100" dirty="0">
                  <a:ln w="18415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이용하기 쉽고 편리한 </a:t>
              </a:r>
              <a:r>
                <a:rPr lang="ko-KR" altLang="en-US" sz="2100" dirty="0" err="1">
                  <a:ln w="18415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서접</a:t>
              </a:r>
              <a:r>
                <a:rPr lang="ko-KR" altLang="en-US" sz="2100" dirty="0">
                  <a:ln w="18415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</a:t>
              </a:r>
              <a:r>
                <a:rPr lang="ko-KR" altLang="en-US" sz="2100" dirty="0" err="1">
                  <a:ln w="18415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앱</a:t>
              </a:r>
              <a:r>
                <a:rPr lang="ko-KR" altLang="en-US" sz="2100" dirty="0">
                  <a:ln w="18415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제공 </a:t>
              </a:r>
              <a:endParaRPr lang="ko-KR" sz="2100" dirty="0">
                <a:ln w="1841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051760" y="2548331"/>
              <a:ext cx="2290275" cy="604800"/>
            </a:xfrm>
            <a:custGeom>
              <a:avLst/>
              <a:gdLst>
                <a:gd name="connsiteX0" fmla="*/ 0 w 2290275"/>
                <a:gd name="connsiteY0" fmla="*/ 0 h 604800"/>
                <a:gd name="connsiteX1" fmla="*/ 2290275 w 2290275"/>
                <a:gd name="connsiteY1" fmla="*/ 0 h 604800"/>
                <a:gd name="connsiteX2" fmla="*/ 2290275 w 2290275"/>
                <a:gd name="connsiteY2" fmla="*/ 604800 h 604800"/>
                <a:gd name="connsiteX3" fmla="*/ 0 w 2290275"/>
                <a:gd name="connsiteY3" fmla="*/ 604800 h 604800"/>
                <a:gd name="connsiteX4" fmla="*/ 0 w 2290275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275" h="604800">
                  <a:moveTo>
                    <a:pt x="0" y="0"/>
                  </a:moveTo>
                  <a:lnTo>
                    <a:pt x="2290275" y="0"/>
                  </a:lnTo>
                  <a:lnTo>
                    <a:pt x="2290275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9933876"/>
                <a:satOff val="39811"/>
                <a:lumOff val="8628"/>
                <a:alphaOff val="0"/>
              </a:schemeClr>
            </a:lnRef>
            <a:fillRef idx="1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0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52" tIns="85344" rIns="149352" bIns="85344" numCol="1" spcCol="1270" anchor="ctr" anchorCtr="0">
              <a:noAutofit/>
            </a:bodyPr>
            <a:lstStyle/>
            <a:p>
              <a:pPr lvl="0" algn="ctr" defTabSz="9334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2100" b="0" kern="120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타깃 연령층</a:t>
              </a:r>
              <a:endParaRPr lang="ko-KR" sz="21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6051760" y="3153131"/>
              <a:ext cx="2290275" cy="1387082"/>
            </a:xfrm>
            <a:custGeom>
              <a:avLst/>
              <a:gdLst>
                <a:gd name="connsiteX0" fmla="*/ 0 w 2290275"/>
                <a:gd name="connsiteY0" fmla="*/ 0 h 1387082"/>
                <a:gd name="connsiteX1" fmla="*/ 2290275 w 2290275"/>
                <a:gd name="connsiteY1" fmla="*/ 0 h 1387082"/>
                <a:gd name="connsiteX2" fmla="*/ 2290275 w 2290275"/>
                <a:gd name="connsiteY2" fmla="*/ 1387082 h 1387082"/>
                <a:gd name="connsiteX3" fmla="*/ 0 w 2290275"/>
                <a:gd name="connsiteY3" fmla="*/ 1387082 h 1387082"/>
                <a:gd name="connsiteX4" fmla="*/ 0 w 2290275"/>
                <a:gd name="connsiteY4" fmla="*/ 0 h 138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275" h="1387082">
                  <a:moveTo>
                    <a:pt x="0" y="0"/>
                  </a:moveTo>
                  <a:lnTo>
                    <a:pt x="2290275" y="0"/>
                  </a:lnTo>
                  <a:lnTo>
                    <a:pt x="2290275" y="1387082"/>
                  </a:lnTo>
                  <a:lnTo>
                    <a:pt x="0" y="138708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-10740482"/>
                <a:satOff val="48253"/>
                <a:lumOff val="3317"/>
                <a:alphaOff val="0"/>
              </a:schemeClr>
            </a:lnRef>
            <a:fillRef idx="1">
              <a:schemeClr val="accent5">
                <a:tint val="40000"/>
                <a:alpha val="90000"/>
                <a:hueOff val="-10740482"/>
                <a:satOff val="48253"/>
                <a:lumOff val="3317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0740482"/>
                <a:satOff val="48253"/>
                <a:lumOff val="3317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014" tIns="112014" rIns="149352" bIns="168021" numCol="1" spcCol="1270" anchor="t" anchorCtr="0">
              <a:noAutofit/>
            </a:bodyPr>
            <a:lstStyle/>
            <a:p>
              <a:pPr marL="0" lvl="1" algn="ctr" defTabSz="933450" rtl="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ko-KR" sz="2100" b="0" kern="1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marL="0" lvl="1" algn="ctr" defTabSz="933450" rtl="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sz="2100" dirty="0">
                  <a:ln w="18415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모든 연령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52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+EqCARx6nPPsebTU1ZSNvOefLM/DcnhWw1oLokK0WCE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+EqCARx6nPPsebTU1ZSNvOefLM/DcnhWw1oLokK0WCE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사용자 지정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70C0"/>
    </a:hlink>
    <a:folHlink>
      <a:srgbClr val="3F3F3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3601</TotalTime>
  <Words>634</Words>
  <Application>Microsoft Office PowerPoint</Application>
  <PresentationFormat>화면 슬라이드 쇼(4:3)</PresentationFormat>
  <Paragraphs>268</Paragraphs>
  <Slides>36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38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501-03</cp:lastModifiedBy>
  <cp:revision>1949</cp:revision>
  <dcterms:created xsi:type="dcterms:W3CDTF">2015-04-30T03:02:09Z</dcterms:created>
  <dcterms:modified xsi:type="dcterms:W3CDTF">2017-12-18T03:52:23Z</dcterms:modified>
</cp:coreProperties>
</file>